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Poppins Medium" panose="00000600000000000000" pitchFamily="2" charset="0"/>
      <p:regular r:id="rId16"/>
    </p:embeddedFont>
    <p:embeddedFont>
      <p:font typeface="Poppins Ultra-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01758" y="1686917"/>
            <a:ext cx="6404641" cy="6404641"/>
          </a:xfrm>
          <a:custGeom>
            <a:avLst/>
            <a:gdLst/>
            <a:ahLst/>
            <a:cxnLst/>
            <a:rect l="l" t="t" r="r" b="b"/>
            <a:pathLst>
              <a:path w="6404641" h="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1568391" y="2750404"/>
            <a:ext cx="4891093" cy="4891073"/>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b="-193"/>
              </a:stretch>
            </a:blipFill>
          </p:spPr>
        </p:sp>
      </p:grpSp>
      <p:grpSp>
        <p:nvGrpSpPr>
          <p:cNvPr id="20" name="Group 20"/>
          <p:cNvGrpSpPr/>
          <p:nvPr/>
        </p:nvGrpSpPr>
        <p:grpSpPr>
          <a:xfrm>
            <a:off x="-1026495" y="2561143"/>
            <a:ext cx="1721573" cy="1636893"/>
            <a:chOff x="0" y="0"/>
            <a:chExt cx="1293983" cy="1230335"/>
          </a:xfrm>
        </p:grpSpPr>
        <p:sp>
          <p:nvSpPr>
            <p:cNvPr id="21" name="Freeform 21"/>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2" name="TextBox 22"/>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452293" y="9468554"/>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5" name="TextBox 2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5215388" y="294263"/>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id="27" name="Freeform 27"/>
          <p:cNvSpPr/>
          <p:nvPr/>
        </p:nvSpPr>
        <p:spPr>
          <a:xfrm>
            <a:off x="8910173" y="2086076"/>
            <a:ext cx="856953" cy="1293514"/>
          </a:xfrm>
          <a:custGeom>
            <a:avLst/>
            <a:gdLst/>
            <a:ahLst/>
            <a:cxnLst/>
            <a:rect l="l" t="t" r="r" b="b"/>
            <a:pathLst>
              <a:path w="856953" h="1293514">
                <a:moveTo>
                  <a:pt x="0" y="0"/>
                </a:moveTo>
                <a:lnTo>
                  <a:pt x="856953" y="0"/>
                </a:lnTo>
                <a:lnTo>
                  <a:pt x="856953" y="1293514"/>
                </a:lnTo>
                <a:lnTo>
                  <a:pt x="0" y="1293514"/>
                </a:lnTo>
                <a:lnTo>
                  <a:pt x="0" y="0"/>
                </a:lnTo>
                <a:close/>
              </a:path>
            </a:pathLst>
          </a:custGeom>
          <a:blipFill>
            <a:blip r:embed="rId15"/>
            <a:stretch>
              <a:fillRect/>
            </a:stretch>
          </a:blipFill>
        </p:spPr>
      </p:sp>
      <p:sp>
        <p:nvSpPr>
          <p:cNvPr id="28" name="Freeform 28"/>
          <p:cNvSpPr/>
          <p:nvPr/>
        </p:nvSpPr>
        <p:spPr>
          <a:xfrm>
            <a:off x="8828748" y="3780866"/>
            <a:ext cx="1142674" cy="1415076"/>
          </a:xfrm>
          <a:custGeom>
            <a:avLst/>
            <a:gdLst/>
            <a:ahLst/>
            <a:cxnLst/>
            <a:rect l="l" t="t" r="r" b="b"/>
            <a:pathLst>
              <a:path w="1142674" h="1415076">
                <a:moveTo>
                  <a:pt x="0" y="0"/>
                </a:moveTo>
                <a:lnTo>
                  <a:pt x="1142674" y="0"/>
                </a:lnTo>
                <a:lnTo>
                  <a:pt x="1142674" y="1415075"/>
                </a:lnTo>
                <a:lnTo>
                  <a:pt x="0" y="1415075"/>
                </a:lnTo>
                <a:lnTo>
                  <a:pt x="0" y="0"/>
                </a:lnTo>
                <a:close/>
              </a:path>
            </a:pathLst>
          </a:custGeom>
          <a:blipFill>
            <a:blip r:embed="rId16"/>
            <a:stretch>
              <a:fillRect/>
            </a:stretch>
          </a:blipFill>
        </p:spPr>
      </p:sp>
      <p:sp>
        <p:nvSpPr>
          <p:cNvPr id="29" name="Freeform 29"/>
          <p:cNvSpPr/>
          <p:nvPr/>
        </p:nvSpPr>
        <p:spPr>
          <a:xfrm>
            <a:off x="8887025" y="5812204"/>
            <a:ext cx="1026120" cy="1388995"/>
          </a:xfrm>
          <a:custGeom>
            <a:avLst/>
            <a:gdLst/>
            <a:ahLst/>
            <a:cxnLst/>
            <a:rect l="l" t="t" r="r" b="b"/>
            <a:pathLst>
              <a:path w="1026120" h="1388995">
                <a:moveTo>
                  <a:pt x="0" y="0"/>
                </a:moveTo>
                <a:lnTo>
                  <a:pt x="1026120" y="0"/>
                </a:lnTo>
                <a:lnTo>
                  <a:pt x="1026120" y="1388995"/>
                </a:lnTo>
                <a:lnTo>
                  <a:pt x="0" y="1388995"/>
                </a:lnTo>
                <a:lnTo>
                  <a:pt x="0" y="0"/>
                </a:lnTo>
                <a:close/>
              </a:path>
            </a:pathLst>
          </a:custGeom>
          <a:blipFill>
            <a:blip r:embed="rId17"/>
            <a:stretch>
              <a:fillRect/>
            </a:stretch>
          </a:blipFill>
        </p:spPr>
      </p:sp>
      <p:sp>
        <p:nvSpPr>
          <p:cNvPr id="30" name="TextBox 30"/>
          <p:cNvSpPr txBox="1"/>
          <p:nvPr/>
        </p:nvSpPr>
        <p:spPr>
          <a:xfrm>
            <a:off x="4586503" y="732966"/>
            <a:ext cx="10279519" cy="2272208"/>
          </a:xfrm>
          <a:prstGeom prst="rect">
            <a:avLst/>
          </a:prstGeom>
        </p:spPr>
        <p:txBody>
          <a:bodyPr lIns="0" tIns="0" rIns="0" bIns="0" rtlCol="0" anchor="t">
            <a:spAutoFit/>
          </a:bodyPr>
          <a:lstStyle/>
          <a:p>
            <a:pPr algn="r">
              <a:lnSpc>
                <a:spcPts val="8369"/>
              </a:lnSpc>
            </a:pPr>
            <a:r>
              <a:rPr lang="en-US" sz="8903">
                <a:solidFill>
                  <a:srgbClr val="124A87"/>
                </a:solidFill>
                <a:latin typeface="Poppins Ultra-Bold"/>
              </a:rPr>
              <a:t>Agenda</a:t>
            </a:r>
          </a:p>
          <a:p>
            <a:pPr algn="r">
              <a:lnSpc>
                <a:spcPts val="8369"/>
              </a:lnSpc>
            </a:pPr>
            <a:endParaRPr lang="en-US" sz="8903">
              <a:solidFill>
                <a:srgbClr val="124A87"/>
              </a:solidFill>
              <a:latin typeface="Poppins Ultra-Bold"/>
            </a:endParaRPr>
          </a:p>
        </p:txBody>
      </p:sp>
      <p:sp>
        <p:nvSpPr>
          <p:cNvPr id="31" name="TextBox 31"/>
          <p:cNvSpPr txBox="1"/>
          <p:nvPr/>
        </p:nvSpPr>
        <p:spPr>
          <a:xfrm>
            <a:off x="10146184" y="2320717"/>
            <a:ext cx="4280178" cy="738507"/>
          </a:xfrm>
          <a:prstGeom prst="rect">
            <a:avLst/>
          </a:prstGeom>
        </p:spPr>
        <p:txBody>
          <a:bodyPr lIns="0" tIns="0" rIns="0" bIns="0" rtlCol="0" anchor="t">
            <a:spAutoFit/>
          </a:bodyPr>
          <a:lstStyle/>
          <a:p>
            <a:pPr algn="ctr">
              <a:lnSpc>
                <a:spcPts val="6019"/>
              </a:lnSpc>
              <a:spcBef>
                <a:spcPct val="0"/>
              </a:spcBef>
            </a:pPr>
            <a:r>
              <a:rPr lang="en-US" sz="4299">
                <a:solidFill>
                  <a:srgbClr val="124A87"/>
                </a:solidFill>
                <a:latin typeface="Canva Sans Bold"/>
              </a:rPr>
              <a:t>Python Variable</a:t>
            </a:r>
          </a:p>
        </p:txBody>
      </p:sp>
      <p:sp>
        <p:nvSpPr>
          <p:cNvPr id="32" name="TextBox 32"/>
          <p:cNvSpPr txBox="1"/>
          <p:nvPr/>
        </p:nvSpPr>
        <p:spPr>
          <a:xfrm>
            <a:off x="9767126" y="6094585"/>
            <a:ext cx="5636388" cy="738507"/>
          </a:xfrm>
          <a:prstGeom prst="rect">
            <a:avLst/>
          </a:prstGeom>
        </p:spPr>
        <p:txBody>
          <a:bodyPr lIns="0" tIns="0" rIns="0" bIns="0" rtlCol="0" anchor="t">
            <a:spAutoFit/>
          </a:bodyPr>
          <a:lstStyle/>
          <a:p>
            <a:pPr algn="ctr">
              <a:lnSpc>
                <a:spcPts val="6019"/>
              </a:lnSpc>
              <a:spcBef>
                <a:spcPct val="0"/>
              </a:spcBef>
            </a:pPr>
            <a:r>
              <a:rPr lang="en-US" sz="4299">
                <a:solidFill>
                  <a:srgbClr val="124A87"/>
                </a:solidFill>
                <a:latin typeface="Canva Sans Bold"/>
              </a:rPr>
              <a:t>Python Datatypes</a:t>
            </a:r>
          </a:p>
        </p:txBody>
      </p:sp>
      <p:sp>
        <p:nvSpPr>
          <p:cNvPr id="33" name="TextBox 33"/>
          <p:cNvSpPr txBox="1"/>
          <p:nvPr/>
        </p:nvSpPr>
        <p:spPr>
          <a:xfrm>
            <a:off x="10146184" y="4055161"/>
            <a:ext cx="4371966" cy="695961"/>
          </a:xfrm>
          <a:prstGeom prst="rect">
            <a:avLst/>
          </a:prstGeom>
        </p:spPr>
        <p:txBody>
          <a:bodyPr lIns="0" tIns="0" rIns="0" bIns="0" rtlCol="0" anchor="t">
            <a:spAutoFit/>
          </a:bodyPr>
          <a:lstStyle/>
          <a:p>
            <a:pPr algn="ctr">
              <a:lnSpc>
                <a:spcPts val="5739"/>
              </a:lnSpc>
              <a:spcBef>
                <a:spcPct val="0"/>
              </a:spcBef>
            </a:pPr>
            <a:r>
              <a:rPr lang="en-US" sz="4099">
                <a:solidFill>
                  <a:srgbClr val="124A87"/>
                </a:solidFill>
                <a:latin typeface="Canva Sans Bold"/>
              </a:rPr>
              <a:t>Python Keyword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7512" y="452371"/>
            <a:ext cx="3855025" cy="3829394"/>
            <a:chOff x="0" y="0"/>
            <a:chExt cx="812800" cy="807396"/>
          </a:xfrm>
        </p:grpSpPr>
        <p:sp>
          <p:nvSpPr>
            <p:cNvPr id="3" name="Freeform 3"/>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4" name="TextBox 4"/>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04372" y="3885517"/>
            <a:ext cx="5408744" cy="5372783"/>
            <a:chOff x="0" y="0"/>
            <a:chExt cx="812800" cy="807396"/>
          </a:xfrm>
        </p:grpSpPr>
        <p:sp>
          <p:nvSpPr>
            <p:cNvPr id="6" name="Freeform 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7" name="TextBox 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16497" y="601529"/>
            <a:ext cx="1089050" cy="1081809"/>
            <a:chOff x="0" y="0"/>
            <a:chExt cx="812800" cy="807396"/>
          </a:xfrm>
        </p:grpSpPr>
        <p:sp>
          <p:nvSpPr>
            <p:cNvPr id="9" name="Freeform 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10" name="TextBox 1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39960" y="8085975"/>
            <a:ext cx="3855025" cy="3829394"/>
            <a:chOff x="0" y="0"/>
            <a:chExt cx="812800" cy="807396"/>
          </a:xfrm>
        </p:grpSpPr>
        <p:sp>
          <p:nvSpPr>
            <p:cNvPr id="12" name="Freeform 1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13" name="TextBox 1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377925" y="9255770"/>
            <a:ext cx="1038133" cy="1031230"/>
            <a:chOff x="0" y="0"/>
            <a:chExt cx="812800" cy="807396"/>
          </a:xfrm>
        </p:grpSpPr>
        <p:sp>
          <p:nvSpPr>
            <p:cNvPr id="15" name="Freeform 1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6" name="TextBox 1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28479" y="2489546"/>
            <a:ext cx="5715482" cy="6234523"/>
            <a:chOff x="0" y="0"/>
            <a:chExt cx="5821322" cy="6349975"/>
          </a:xfrm>
        </p:grpSpPr>
        <p:sp>
          <p:nvSpPr>
            <p:cNvPr id="18" name="Freeform 18"/>
            <p:cNvSpPr/>
            <p:nvPr/>
          </p:nvSpPr>
          <p:spPr>
            <a:xfrm>
              <a:off x="0" y="0"/>
              <a:ext cx="5821321" cy="6349975"/>
            </a:xfrm>
            <a:custGeom>
              <a:avLst/>
              <a:gdLst/>
              <a:ahLst/>
              <a:cxnLst/>
              <a:rect l="l" t="t" r="r" b="b"/>
              <a:pathLst>
                <a:path w="5821321" h="6349975">
                  <a:moveTo>
                    <a:pt x="5821321" y="3175025"/>
                  </a:moveTo>
                  <a:cubicBezTo>
                    <a:pt x="5821321" y="4928451"/>
                    <a:pt x="4518149" y="6349975"/>
                    <a:pt x="2910661" y="6349975"/>
                  </a:cubicBezTo>
                  <a:cubicBezTo>
                    <a:pt x="1303149" y="6349975"/>
                    <a:pt x="0" y="4928451"/>
                    <a:pt x="0" y="3175025"/>
                  </a:cubicBezTo>
                  <a:cubicBezTo>
                    <a:pt x="0" y="1421511"/>
                    <a:pt x="1303149" y="0"/>
                    <a:pt x="2910661" y="0"/>
                  </a:cubicBezTo>
                  <a:cubicBezTo>
                    <a:pt x="4518172" y="0"/>
                    <a:pt x="5821321" y="1421511"/>
                    <a:pt x="5821321" y="3175025"/>
                  </a:cubicBezTo>
                  <a:close/>
                </a:path>
              </a:pathLst>
            </a:custGeom>
            <a:blipFill>
              <a:blip r:embed="rId2"/>
              <a:stretch>
                <a:fillRect l="-4750" r="-4330"/>
              </a:stretch>
            </a:blipFill>
          </p:spPr>
        </p:sp>
      </p:grpSp>
      <p:sp>
        <p:nvSpPr>
          <p:cNvPr id="19" name="TextBox 19"/>
          <p:cNvSpPr txBox="1"/>
          <p:nvPr/>
        </p:nvSpPr>
        <p:spPr>
          <a:xfrm>
            <a:off x="2704372" y="1035396"/>
            <a:ext cx="15039861" cy="1454149"/>
          </a:xfrm>
          <a:prstGeom prst="rect">
            <a:avLst/>
          </a:prstGeom>
        </p:spPr>
        <p:txBody>
          <a:bodyPr lIns="0" tIns="0" rIns="0" bIns="0" rtlCol="0" anchor="t">
            <a:spAutoFit/>
          </a:bodyPr>
          <a:lstStyle/>
          <a:p>
            <a:pPr algn="r">
              <a:lnSpc>
                <a:spcPts val="11200"/>
              </a:lnSpc>
              <a:spcBef>
                <a:spcPct val="0"/>
              </a:spcBef>
            </a:pPr>
            <a:r>
              <a:rPr lang="en-US" sz="8000">
                <a:solidFill>
                  <a:srgbClr val="0E4D8D"/>
                </a:solidFill>
                <a:latin typeface="Poppins Ultra-Bold"/>
              </a:rPr>
              <a:t>What is Python Datatypes ?</a:t>
            </a:r>
          </a:p>
        </p:txBody>
      </p:sp>
      <p:sp>
        <p:nvSpPr>
          <p:cNvPr id="20" name="Freeform 20"/>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id="21" name="Group 21"/>
          <p:cNvGrpSpPr/>
          <p:nvPr/>
        </p:nvGrpSpPr>
        <p:grpSpPr>
          <a:xfrm>
            <a:off x="5943961" y="2681984"/>
            <a:ext cx="12994968" cy="6042085"/>
            <a:chOff x="0" y="0"/>
            <a:chExt cx="3422543" cy="1591331"/>
          </a:xfrm>
        </p:grpSpPr>
        <p:sp>
          <p:nvSpPr>
            <p:cNvPr id="22" name="Freeform 22"/>
            <p:cNvSpPr/>
            <p:nvPr/>
          </p:nvSpPr>
          <p:spPr>
            <a:xfrm>
              <a:off x="0" y="0"/>
              <a:ext cx="3422543" cy="1591331"/>
            </a:xfrm>
            <a:custGeom>
              <a:avLst/>
              <a:gdLst/>
              <a:ahLst/>
              <a:cxnLst/>
              <a:rect l="l" t="t" r="r" b="b"/>
              <a:pathLst>
                <a:path w="3422543" h="1591331">
                  <a:moveTo>
                    <a:pt x="59576" y="0"/>
                  </a:moveTo>
                  <a:lnTo>
                    <a:pt x="3362967" y="0"/>
                  </a:lnTo>
                  <a:cubicBezTo>
                    <a:pt x="3378767" y="0"/>
                    <a:pt x="3393921" y="6277"/>
                    <a:pt x="3405094" y="17449"/>
                  </a:cubicBezTo>
                  <a:cubicBezTo>
                    <a:pt x="3416266" y="28622"/>
                    <a:pt x="3422543" y="43776"/>
                    <a:pt x="3422543" y="59576"/>
                  </a:cubicBezTo>
                  <a:lnTo>
                    <a:pt x="3422543" y="1531755"/>
                  </a:lnTo>
                  <a:cubicBezTo>
                    <a:pt x="3422543" y="1564658"/>
                    <a:pt x="3395870" y="1591331"/>
                    <a:pt x="3362967" y="1591331"/>
                  </a:cubicBezTo>
                  <a:lnTo>
                    <a:pt x="59576" y="1591331"/>
                  </a:lnTo>
                  <a:cubicBezTo>
                    <a:pt x="43776" y="1591331"/>
                    <a:pt x="28622" y="1585054"/>
                    <a:pt x="17449" y="1573881"/>
                  </a:cubicBezTo>
                  <a:cubicBezTo>
                    <a:pt x="6277" y="1562709"/>
                    <a:pt x="0" y="1547555"/>
                    <a:pt x="0" y="1531755"/>
                  </a:cubicBezTo>
                  <a:lnTo>
                    <a:pt x="0" y="59576"/>
                  </a:lnTo>
                  <a:cubicBezTo>
                    <a:pt x="0" y="43776"/>
                    <a:pt x="6277" y="28622"/>
                    <a:pt x="17449" y="17449"/>
                  </a:cubicBezTo>
                  <a:cubicBezTo>
                    <a:pt x="28622" y="6277"/>
                    <a:pt x="43776" y="0"/>
                    <a:pt x="59576" y="0"/>
                  </a:cubicBezTo>
                  <a:close/>
                </a:path>
              </a:pathLst>
            </a:custGeom>
            <a:solidFill>
              <a:srgbClr val="0E4D8D"/>
            </a:solidFill>
          </p:spPr>
        </p:sp>
        <p:sp>
          <p:nvSpPr>
            <p:cNvPr id="23" name="TextBox 23"/>
            <p:cNvSpPr txBox="1"/>
            <p:nvPr/>
          </p:nvSpPr>
          <p:spPr>
            <a:xfrm>
              <a:off x="0" y="-38100"/>
              <a:ext cx="3422543" cy="1629431"/>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6694497" y="3701251"/>
            <a:ext cx="11493895" cy="3340836"/>
          </a:xfrm>
          <a:prstGeom prst="rect">
            <a:avLst/>
          </a:prstGeom>
        </p:spPr>
        <p:txBody>
          <a:bodyPr lIns="0" tIns="0" rIns="0" bIns="0" rtlCol="0" anchor="t">
            <a:spAutoFit/>
          </a:bodyPr>
          <a:lstStyle/>
          <a:p>
            <a:pPr>
              <a:lnSpc>
                <a:spcPts val="6671"/>
              </a:lnSpc>
            </a:pPr>
            <a:r>
              <a:rPr lang="en-US" sz="4765">
                <a:solidFill>
                  <a:srgbClr val="FFFFFF"/>
                </a:solidFill>
                <a:latin typeface="Canva Sans"/>
              </a:rPr>
              <a:t>In Python, a data type specifies the kind of value stored in a variable. It defines what type of information the variable can hold.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239126">
            <a:off x="-1558278" y="-1812566"/>
            <a:ext cx="2000831" cy="1924250"/>
            <a:chOff x="0" y="0"/>
            <a:chExt cx="1066150" cy="1025344"/>
          </a:xfrm>
        </p:grpSpPr>
        <p:sp>
          <p:nvSpPr>
            <p:cNvPr id="3" name="Freeform 3"/>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4" name="TextBox 4"/>
            <p:cNvSpPr txBox="1"/>
            <p:nvPr/>
          </p:nvSpPr>
          <p:spPr>
            <a:xfrm>
              <a:off x="99952" y="19926"/>
              <a:ext cx="866247" cy="909292"/>
            </a:xfrm>
            <a:prstGeom prst="rect">
              <a:avLst/>
            </a:prstGeom>
          </p:spPr>
          <p:txBody>
            <a:bodyPr lIns="53629" tIns="53629" rIns="53629" bIns="53629" rtlCol="0" anchor="ctr"/>
            <a:lstStyle/>
            <a:p>
              <a:pPr algn="ctr">
                <a:lnSpc>
                  <a:spcPts val="5739"/>
                </a:lnSpc>
              </a:pPr>
              <a:r>
                <a:rPr lang="en-US" sz="4099">
                  <a:solidFill>
                    <a:srgbClr val="FFFFFF"/>
                  </a:solidFill>
                  <a:latin typeface="Canva Sans"/>
                </a:rPr>
                <a:t> </a:t>
              </a:r>
            </a:p>
          </p:txBody>
        </p:sp>
      </p:grpSp>
      <p:grpSp>
        <p:nvGrpSpPr>
          <p:cNvPr id="5" name="Group 5"/>
          <p:cNvGrpSpPr/>
          <p:nvPr/>
        </p:nvGrpSpPr>
        <p:grpSpPr>
          <a:xfrm>
            <a:off x="13815000" y="3711398"/>
            <a:ext cx="2122002" cy="2040784"/>
            <a:chOff x="0" y="0"/>
            <a:chExt cx="1066150" cy="1025344"/>
          </a:xfrm>
        </p:grpSpPr>
        <p:sp>
          <p:nvSpPr>
            <p:cNvPr id="6" name="Freeform 6"/>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7" name="TextBox 7"/>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grpSp>
        <p:nvGrpSpPr>
          <p:cNvPr id="8" name="Group 8"/>
          <p:cNvGrpSpPr/>
          <p:nvPr/>
        </p:nvGrpSpPr>
        <p:grpSpPr>
          <a:xfrm>
            <a:off x="11289976" y="1742618"/>
            <a:ext cx="1833600" cy="1763420"/>
            <a:chOff x="0" y="0"/>
            <a:chExt cx="1066150" cy="1025344"/>
          </a:xfrm>
        </p:grpSpPr>
        <p:sp>
          <p:nvSpPr>
            <p:cNvPr id="9" name="Freeform 9"/>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10" name="TextBox 10"/>
            <p:cNvSpPr txBox="1"/>
            <p:nvPr/>
          </p:nvSpPr>
          <p:spPr>
            <a:xfrm>
              <a:off x="99952" y="19926"/>
              <a:ext cx="866247" cy="909292"/>
            </a:xfrm>
            <a:prstGeom prst="rect">
              <a:avLst/>
            </a:prstGeom>
          </p:spPr>
          <p:txBody>
            <a:bodyPr lIns="50800" tIns="50800" rIns="50800" bIns="50800" rtlCol="0" anchor="ctr"/>
            <a:lstStyle/>
            <a:p>
              <a:pPr algn="ctr">
                <a:lnSpc>
                  <a:spcPts val="5739"/>
                </a:lnSpc>
              </a:pPr>
              <a:endParaRPr/>
            </a:p>
          </p:txBody>
        </p:sp>
      </p:grpSp>
      <p:grpSp>
        <p:nvGrpSpPr>
          <p:cNvPr id="11" name="Group 11"/>
          <p:cNvGrpSpPr/>
          <p:nvPr/>
        </p:nvGrpSpPr>
        <p:grpSpPr>
          <a:xfrm>
            <a:off x="8059964" y="762615"/>
            <a:ext cx="1935805" cy="1861713"/>
            <a:chOff x="0" y="0"/>
            <a:chExt cx="1066150" cy="1025344"/>
          </a:xfrm>
        </p:grpSpPr>
        <p:sp>
          <p:nvSpPr>
            <p:cNvPr id="12" name="Freeform 12"/>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13" name="TextBox 13"/>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grpSp>
        <p:nvGrpSpPr>
          <p:cNvPr id="14" name="Group 14"/>
          <p:cNvGrpSpPr/>
          <p:nvPr/>
        </p:nvGrpSpPr>
        <p:grpSpPr>
          <a:xfrm>
            <a:off x="5021187" y="248737"/>
            <a:ext cx="1744569" cy="1677797"/>
            <a:chOff x="0" y="0"/>
            <a:chExt cx="1066150" cy="1025344"/>
          </a:xfrm>
        </p:grpSpPr>
        <p:sp>
          <p:nvSpPr>
            <p:cNvPr id="15" name="Freeform 15"/>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16" name="TextBox 16"/>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grpSp>
        <p:nvGrpSpPr>
          <p:cNvPr id="17" name="Group 17"/>
          <p:cNvGrpSpPr/>
          <p:nvPr/>
        </p:nvGrpSpPr>
        <p:grpSpPr>
          <a:xfrm>
            <a:off x="11145775" y="5872701"/>
            <a:ext cx="1977801" cy="1902102"/>
            <a:chOff x="0" y="0"/>
            <a:chExt cx="1066150" cy="1025344"/>
          </a:xfrm>
        </p:grpSpPr>
        <p:sp>
          <p:nvSpPr>
            <p:cNvPr id="18" name="Freeform 18"/>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19" name="TextBox 19"/>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grpSp>
        <p:nvGrpSpPr>
          <p:cNvPr id="20" name="Group 20"/>
          <p:cNvGrpSpPr/>
          <p:nvPr/>
        </p:nvGrpSpPr>
        <p:grpSpPr>
          <a:xfrm>
            <a:off x="8100204" y="6936518"/>
            <a:ext cx="1855325" cy="1784314"/>
            <a:chOff x="0" y="0"/>
            <a:chExt cx="1066150" cy="1025344"/>
          </a:xfrm>
        </p:grpSpPr>
        <p:sp>
          <p:nvSpPr>
            <p:cNvPr id="21" name="Freeform 21"/>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22" name="TextBox 22"/>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sp>
        <p:nvSpPr>
          <p:cNvPr id="23" name="Freeform 23"/>
          <p:cNvSpPr/>
          <p:nvPr/>
        </p:nvSpPr>
        <p:spPr>
          <a:xfrm>
            <a:off x="2680569" y="4659120"/>
            <a:ext cx="10443008" cy="698366"/>
          </a:xfrm>
          <a:custGeom>
            <a:avLst/>
            <a:gdLst/>
            <a:ahLst/>
            <a:cxnLst/>
            <a:rect l="l" t="t" r="r" b="b"/>
            <a:pathLst>
              <a:path w="10443008" h="698366">
                <a:moveTo>
                  <a:pt x="0" y="0"/>
                </a:moveTo>
                <a:lnTo>
                  <a:pt x="10443007" y="0"/>
                </a:lnTo>
                <a:lnTo>
                  <a:pt x="10443007" y="698366"/>
                </a:lnTo>
                <a:lnTo>
                  <a:pt x="0" y="698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771758">
            <a:off x="2114174" y="3810907"/>
            <a:ext cx="8974251" cy="600144"/>
          </a:xfrm>
          <a:custGeom>
            <a:avLst/>
            <a:gdLst/>
            <a:ahLst/>
            <a:cxnLst/>
            <a:rect l="l" t="t" r="r" b="b"/>
            <a:pathLst>
              <a:path w="8974251" h="600144">
                <a:moveTo>
                  <a:pt x="0" y="0"/>
                </a:moveTo>
                <a:lnTo>
                  <a:pt x="8974252" y="0"/>
                </a:lnTo>
                <a:lnTo>
                  <a:pt x="8974252" y="600144"/>
                </a:lnTo>
                <a:lnTo>
                  <a:pt x="0" y="600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565279">
            <a:off x="1892497" y="5389583"/>
            <a:ext cx="8974251" cy="600144"/>
          </a:xfrm>
          <a:custGeom>
            <a:avLst/>
            <a:gdLst/>
            <a:ahLst/>
            <a:cxnLst/>
            <a:rect l="l" t="t" r="r" b="b"/>
            <a:pathLst>
              <a:path w="8974251" h="600144">
                <a:moveTo>
                  <a:pt x="0" y="0"/>
                </a:moveTo>
                <a:lnTo>
                  <a:pt x="8974251" y="0"/>
                </a:lnTo>
                <a:lnTo>
                  <a:pt x="8974251" y="600145"/>
                </a:lnTo>
                <a:lnTo>
                  <a:pt x="0" y="600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1603965">
            <a:off x="-502418" y="4096240"/>
            <a:ext cx="8974251" cy="600144"/>
          </a:xfrm>
          <a:custGeom>
            <a:avLst/>
            <a:gdLst/>
            <a:ahLst/>
            <a:cxnLst/>
            <a:rect l="l" t="t" r="r" b="b"/>
            <a:pathLst>
              <a:path w="8974251" h="600144">
                <a:moveTo>
                  <a:pt x="0" y="0"/>
                </a:moveTo>
                <a:lnTo>
                  <a:pt x="8974252" y="0"/>
                </a:lnTo>
                <a:lnTo>
                  <a:pt x="8974252" y="600144"/>
                </a:lnTo>
                <a:lnTo>
                  <a:pt x="0" y="600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3009897">
            <a:off x="126220" y="4067228"/>
            <a:ext cx="6122591" cy="409442"/>
          </a:xfrm>
          <a:custGeom>
            <a:avLst/>
            <a:gdLst/>
            <a:ahLst/>
            <a:cxnLst/>
            <a:rect l="l" t="t" r="r" b="b"/>
            <a:pathLst>
              <a:path w="6122591" h="409442">
                <a:moveTo>
                  <a:pt x="0" y="0"/>
                </a:moveTo>
                <a:lnTo>
                  <a:pt x="6122592" y="0"/>
                </a:lnTo>
                <a:lnTo>
                  <a:pt x="6122592" y="409443"/>
                </a:lnTo>
                <a:lnTo>
                  <a:pt x="0" y="409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289845">
            <a:off x="828588" y="5618088"/>
            <a:ext cx="7167447" cy="479316"/>
          </a:xfrm>
          <a:custGeom>
            <a:avLst/>
            <a:gdLst/>
            <a:ahLst/>
            <a:cxnLst/>
            <a:rect l="l" t="t" r="r" b="b"/>
            <a:pathLst>
              <a:path w="7167447" h="479316">
                <a:moveTo>
                  <a:pt x="0" y="0"/>
                </a:moveTo>
                <a:lnTo>
                  <a:pt x="7167448" y="0"/>
                </a:lnTo>
                <a:lnTo>
                  <a:pt x="7167448" y="479316"/>
                </a:lnTo>
                <a:lnTo>
                  <a:pt x="0" y="479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4870477" y="7774803"/>
            <a:ext cx="1895279" cy="1822738"/>
            <a:chOff x="0" y="0"/>
            <a:chExt cx="1066150" cy="1025344"/>
          </a:xfrm>
        </p:grpSpPr>
        <p:sp>
          <p:nvSpPr>
            <p:cNvPr id="30" name="Freeform 30"/>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31" name="TextBox 31"/>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a:t>
              </a:r>
            </a:p>
          </p:txBody>
        </p:sp>
      </p:grpSp>
      <p:sp>
        <p:nvSpPr>
          <p:cNvPr id="32" name="Freeform 32"/>
          <p:cNvSpPr/>
          <p:nvPr/>
        </p:nvSpPr>
        <p:spPr>
          <a:xfrm rot="2362875">
            <a:off x="785746" y="5776154"/>
            <a:ext cx="5200944" cy="347808"/>
          </a:xfrm>
          <a:custGeom>
            <a:avLst/>
            <a:gdLst/>
            <a:ahLst/>
            <a:cxnLst/>
            <a:rect l="l" t="t" r="r" b="b"/>
            <a:pathLst>
              <a:path w="5200944" h="347808">
                <a:moveTo>
                  <a:pt x="0" y="0"/>
                </a:moveTo>
                <a:lnTo>
                  <a:pt x="5200944" y="0"/>
                </a:lnTo>
                <a:lnTo>
                  <a:pt x="5200944" y="347808"/>
                </a:lnTo>
                <a:lnTo>
                  <a:pt x="0" y="347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33"/>
          <p:cNvGrpSpPr/>
          <p:nvPr/>
        </p:nvGrpSpPr>
        <p:grpSpPr>
          <a:xfrm rot="1446056">
            <a:off x="1958043" y="7967596"/>
            <a:ext cx="1868559" cy="1797041"/>
            <a:chOff x="0" y="0"/>
            <a:chExt cx="1066150" cy="1025344"/>
          </a:xfrm>
        </p:grpSpPr>
        <p:sp>
          <p:nvSpPr>
            <p:cNvPr id="34" name="Freeform 34"/>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35" name="TextBox 35"/>
            <p:cNvSpPr txBox="1"/>
            <p:nvPr/>
          </p:nvSpPr>
          <p:spPr>
            <a:xfrm>
              <a:off x="99952" y="19926"/>
              <a:ext cx="866247" cy="909292"/>
            </a:xfrm>
            <a:prstGeom prst="rect">
              <a:avLst/>
            </a:prstGeom>
          </p:spPr>
          <p:txBody>
            <a:bodyPr lIns="50084" tIns="50084" rIns="50084" bIns="50084" rtlCol="0" anchor="ctr"/>
            <a:lstStyle/>
            <a:p>
              <a:pPr algn="ctr">
                <a:lnSpc>
                  <a:spcPts val="5739"/>
                </a:lnSpc>
              </a:pPr>
              <a:r>
                <a:rPr lang="en-US" sz="4099">
                  <a:solidFill>
                    <a:srgbClr val="FFFFFF"/>
                  </a:solidFill>
                  <a:latin typeface="Canva Sans"/>
                </a:rPr>
                <a:t> </a:t>
              </a:r>
            </a:p>
          </p:txBody>
        </p:sp>
      </p:grpSp>
      <p:sp>
        <p:nvSpPr>
          <p:cNvPr id="36" name="Freeform 36"/>
          <p:cNvSpPr/>
          <p:nvPr/>
        </p:nvSpPr>
        <p:spPr>
          <a:xfrm rot="4707923">
            <a:off x="-581877" y="5285826"/>
            <a:ext cx="5156048" cy="344806"/>
          </a:xfrm>
          <a:custGeom>
            <a:avLst/>
            <a:gdLst/>
            <a:ahLst/>
            <a:cxnLst/>
            <a:rect l="l" t="t" r="r" b="b"/>
            <a:pathLst>
              <a:path w="5156048" h="344806">
                <a:moveTo>
                  <a:pt x="0" y="0"/>
                </a:moveTo>
                <a:lnTo>
                  <a:pt x="5156047" y="0"/>
                </a:lnTo>
                <a:lnTo>
                  <a:pt x="5156047" y="344806"/>
                </a:lnTo>
                <a:lnTo>
                  <a:pt x="0" y="344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7" name="Group 37"/>
          <p:cNvGrpSpPr/>
          <p:nvPr/>
        </p:nvGrpSpPr>
        <p:grpSpPr>
          <a:xfrm rot="-6793070">
            <a:off x="777949" y="110804"/>
            <a:ext cx="2087433" cy="2229671"/>
            <a:chOff x="0" y="0"/>
            <a:chExt cx="1066150" cy="1138797"/>
          </a:xfrm>
        </p:grpSpPr>
        <p:sp>
          <p:nvSpPr>
            <p:cNvPr id="38" name="Freeform 38"/>
            <p:cNvSpPr/>
            <p:nvPr/>
          </p:nvSpPr>
          <p:spPr>
            <a:xfrm>
              <a:off x="0" y="0"/>
              <a:ext cx="1066150" cy="1138797"/>
            </a:xfrm>
            <a:custGeom>
              <a:avLst/>
              <a:gdLst/>
              <a:ahLst/>
              <a:cxnLst/>
              <a:rect l="l" t="t" r="r" b="b"/>
              <a:pathLst>
                <a:path w="1066150" h="1138797">
                  <a:moveTo>
                    <a:pt x="533075" y="0"/>
                  </a:moveTo>
                  <a:cubicBezTo>
                    <a:pt x="238666" y="0"/>
                    <a:pt x="0" y="254929"/>
                    <a:pt x="0" y="569399"/>
                  </a:cubicBezTo>
                  <a:cubicBezTo>
                    <a:pt x="0" y="883869"/>
                    <a:pt x="238666" y="1138797"/>
                    <a:pt x="533075" y="1138797"/>
                  </a:cubicBezTo>
                  <a:cubicBezTo>
                    <a:pt x="827484" y="1138797"/>
                    <a:pt x="1066150" y="883869"/>
                    <a:pt x="1066150" y="569399"/>
                  </a:cubicBezTo>
                  <a:cubicBezTo>
                    <a:pt x="1066150" y="254929"/>
                    <a:pt x="827484" y="0"/>
                    <a:pt x="533075" y="0"/>
                  </a:cubicBezTo>
                  <a:close/>
                </a:path>
              </a:pathLst>
            </a:custGeom>
            <a:solidFill>
              <a:srgbClr val="0063C8"/>
            </a:solidFill>
          </p:spPr>
        </p:sp>
        <p:sp>
          <p:nvSpPr>
            <p:cNvPr id="39" name="TextBox 39"/>
            <p:cNvSpPr txBox="1"/>
            <p:nvPr/>
          </p:nvSpPr>
          <p:spPr>
            <a:xfrm>
              <a:off x="99952" y="30562"/>
              <a:ext cx="866247" cy="1001473"/>
            </a:xfrm>
            <a:prstGeom prst="rect">
              <a:avLst/>
            </a:prstGeom>
          </p:spPr>
          <p:txBody>
            <a:bodyPr lIns="52873" tIns="52873" rIns="52873" bIns="52873" rtlCol="0" anchor="ctr"/>
            <a:lstStyle/>
            <a:p>
              <a:pPr algn="ctr">
                <a:lnSpc>
                  <a:spcPts val="5739"/>
                </a:lnSpc>
              </a:pPr>
              <a:r>
                <a:rPr lang="en-US" sz="4099">
                  <a:solidFill>
                    <a:srgbClr val="FFFFFF"/>
                  </a:solidFill>
                  <a:latin typeface="Canva Sans"/>
                </a:rPr>
                <a:t> </a:t>
              </a:r>
            </a:p>
          </p:txBody>
        </p:sp>
      </p:grpSp>
      <p:sp>
        <p:nvSpPr>
          <p:cNvPr id="40" name="Freeform 40"/>
          <p:cNvSpPr/>
          <p:nvPr/>
        </p:nvSpPr>
        <p:spPr>
          <a:xfrm rot="-5010166">
            <a:off x="-1438817" y="4692249"/>
            <a:ext cx="5528116" cy="369687"/>
          </a:xfrm>
          <a:custGeom>
            <a:avLst/>
            <a:gdLst/>
            <a:ahLst/>
            <a:cxnLst/>
            <a:rect l="l" t="t" r="r" b="b"/>
            <a:pathLst>
              <a:path w="5528116" h="369687">
                <a:moveTo>
                  <a:pt x="0" y="0"/>
                </a:moveTo>
                <a:lnTo>
                  <a:pt x="5528117" y="0"/>
                </a:lnTo>
                <a:lnTo>
                  <a:pt x="5528117" y="369687"/>
                </a:lnTo>
                <a:lnTo>
                  <a:pt x="0" y="369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1" name="Group 41"/>
          <p:cNvGrpSpPr/>
          <p:nvPr/>
        </p:nvGrpSpPr>
        <p:grpSpPr>
          <a:xfrm>
            <a:off x="-316633" y="3778453"/>
            <a:ext cx="3283749" cy="3158065"/>
            <a:chOff x="0" y="0"/>
            <a:chExt cx="1066150" cy="1025344"/>
          </a:xfrm>
        </p:grpSpPr>
        <p:sp>
          <p:nvSpPr>
            <p:cNvPr id="42" name="Freeform 42"/>
            <p:cNvSpPr/>
            <p:nvPr/>
          </p:nvSpPr>
          <p:spPr>
            <a:xfrm>
              <a:off x="0" y="0"/>
              <a:ext cx="1066150" cy="1025344"/>
            </a:xfrm>
            <a:custGeom>
              <a:avLst/>
              <a:gdLst/>
              <a:ahLst/>
              <a:cxnLst/>
              <a:rect l="l" t="t" r="r" b="b"/>
              <a:pathLst>
                <a:path w="1066150" h="1025344">
                  <a:moveTo>
                    <a:pt x="533075" y="0"/>
                  </a:moveTo>
                  <a:cubicBezTo>
                    <a:pt x="238666" y="0"/>
                    <a:pt x="0" y="229531"/>
                    <a:pt x="0" y="512672"/>
                  </a:cubicBezTo>
                  <a:cubicBezTo>
                    <a:pt x="0" y="795813"/>
                    <a:pt x="238666" y="1025344"/>
                    <a:pt x="533075" y="1025344"/>
                  </a:cubicBezTo>
                  <a:cubicBezTo>
                    <a:pt x="827484" y="1025344"/>
                    <a:pt x="1066150" y="795813"/>
                    <a:pt x="1066150" y="512672"/>
                  </a:cubicBezTo>
                  <a:cubicBezTo>
                    <a:pt x="1066150" y="229531"/>
                    <a:pt x="827484" y="0"/>
                    <a:pt x="533075" y="0"/>
                  </a:cubicBezTo>
                  <a:close/>
                </a:path>
              </a:pathLst>
            </a:custGeom>
            <a:solidFill>
              <a:srgbClr val="0063C8"/>
            </a:solidFill>
          </p:spPr>
        </p:sp>
        <p:sp>
          <p:nvSpPr>
            <p:cNvPr id="43" name="TextBox 43"/>
            <p:cNvSpPr txBox="1"/>
            <p:nvPr/>
          </p:nvSpPr>
          <p:spPr>
            <a:xfrm>
              <a:off x="99952" y="19926"/>
              <a:ext cx="866247" cy="909292"/>
            </a:xfrm>
            <a:prstGeom prst="rect">
              <a:avLst/>
            </a:prstGeom>
          </p:spPr>
          <p:txBody>
            <a:bodyPr lIns="50800" tIns="50800" rIns="50800" bIns="50800" rtlCol="0" anchor="ctr"/>
            <a:lstStyle/>
            <a:p>
              <a:pPr algn="ctr">
                <a:lnSpc>
                  <a:spcPts val="5739"/>
                </a:lnSpc>
              </a:pPr>
              <a:r>
                <a:rPr lang="en-US" sz="4099">
                  <a:solidFill>
                    <a:srgbClr val="FFFFFF"/>
                  </a:solidFill>
                  <a:latin typeface="Canva Sans"/>
                </a:rPr>
                <a:t> Datatype</a:t>
              </a:r>
            </a:p>
          </p:txBody>
        </p:sp>
      </p:grpSp>
      <p:sp>
        <p:nvSpPr>
          <p:cNvPr id="44" name="Freeform 44"/>
          <p:cNvSpPr/>
          <p:nvPr/>
        </p:nvSpPr>
        <p:spPr>
          <a:xfrm>
            <a:off x="84293" y="6936518"/>
            <a:ext cx="2003702" cy="1106044"/>
          </a:xfrm>
          <a:custGeom>
            <a:avLst/>
            <a:gdLst/>
            <a:ahLst/>
            <a:cxnLst/>
            <a:rect l="l" t="t" r="r" b="b"/>
            <a:pathLst>
              <a:path w="2003702" h="1106044">
                <a:moveTo>
                  <a:pt x="0" y="0"/>
                </a:moveTo>
                <a:lnTo>
                  <a:pt x="2003703" y="0"/>
                </a:lnTo>
                <a:lnTo>
                  <a:pt x="2003703" y="1106044"/>
                </a:lnTo>
                <a:lnTo>
                  <a:pt x="0" y="110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TextBox 45"/>
          <p:cNvSpPr txBox="1"/>
          <p:nvPr/>
        </p:nvSpPr>
        <p:spPr>
          <a:xfrm>
            <a:off x="5430927" y="524488"/>
            <a:ext cx="901195" cy="903649"/>
          </a:xfrm>
          <a:prstGeom prst="rect">
            <a:avLst/>
          </a:prstGeom>
        </p:spPr>
        <p:txBody>
          <a:bodyPr lIns="0" tIns="0" rIns="0" bIns="0" rtlCol="0" anchor="t">
            <a:spAutoFit/>
          </a:bodyPr>
          <a:lstStyle/>
          <a:p>
            <a:pPr algn="ctr">
              <a:lnSpc>
                <a:spcPts val="7417"/>
              </a:lnSpc>
              <a:spcBef>
                <a:spcPct val="0"/>
              </a:spcBef>
            </a:pPr>
            <a:r>
              <a:rPr lang="en-US" sz="5298">
                <a:solidFill>
                  <a:srgbClr val="FFFFFF"/>
                </a:solidFill>
                <a:latin typeface="Canva Sans Bold"/>
              </a:rPr>
              <a:t>int</a:t>
            </a:r>
          </a:p>
        </p:txBody>
      </p:sp>
      <p:sp>
        <p:nvSpPr>
          <p:cNvPr id="46" name="TextBox 46"/>
          <p:cNvSpPr txBox="1"/>
          <p:nvPr/>
        </p:nvSpPr>
        <p:spPr>
          <a:xfrm>
            <a:off x="8234306" y="1207896"/>
            <a:ext cx="1520650"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float</a:t>
            </a:r>
          </a:p>
        </p:txBody>
      </p:sp>
      <p:sp>
        <p:nvSpPr>
          <p:cNvPr id="47" name="TextBox 47"/>
          <p:cNvSpPr txBox="1"/>
          <p:nvPr/>
        </p:nvSpPr>
        <p:spPr>
          <a:xfrm>
            <a:off x="11750493" y="2115365"/>
            <a:ext cx="880192"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str</a:t>
            </a:r>
          </a:p>
        </p:txBody>
      </p:sp>
      <p:sp>
        <p:nvSpPr>
          <p:cNvPr id="48" name="TextBox 48"/>
          <p:cNvSpPr txBox="1"/>
          <p:nvPr/>
        </p:nvSpPr>
        <p:spPr>
          <a:xfrm>
            <a:off x="14080736" y="4178223"/>
            <a:ext cx="1452171"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bool</a:t>
            </a:r>
          </a:p>
        </p:txBody>
      </p:sp>
      <p:sp>
        <p:nvSpPr>
          <p:cNvPr id="49" name="TextBox 49"/>
          <p:cNvSpPr txBox="1"/>
          <p:nvPr/>
        </p:nvSpPr>
        <p:spPr>
          <a:xfrm>
            <a:off x="11608595" y="6296604"/>
            <a:ext cx="996851"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list</a:t>
            </a:r>
          </a:p>
        </p:txBody>
      </p:sp>
      <p:sp>
        <p:nvSpPr>
          <p:cNvPr id="50" name="TextBox 50"/>
          <p:cNvSpPr txBox="1"/>
          <p:nvPr/>
        </p:nvSpPr>
        <p:spPr>
          <a:xfrm>
            <a:off x="8178375" y="7338981"/>
            <a:ext cx="1698983"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tuple</a:t>
            </a:r>
          </a:p>
        </p:txBody>
      </p:sp>
      <p:sp>
        <p:nvSpPr>
          <p:cNvPr id="51" name="TextBox 51"/>
          <p:cNvSpPr txBox="1"/>
          <p:nvPr/>
        </p:nvSpPr>
        <p:spPr>
          <a:xfrm>
            <a:off x="5123127" y="8231138"/>
            <a:ext cx="1256495"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dict</a:t>
            </a:r>
          </a:p>
        </p:txBody>
      </p:sp>
      <p:sp>
        <p:nvSpPr>
          <p:cNvPr id="52" name="TextBox 52"/>
          <p:cNvSpPr txBox="1"/>
          <p:nvPr/>
        </p:nvSpPr>
        <p:spPr>
          <a:xfrm>
            <a:off x="2324906" y="8374161"/>
            <a:ext cx="987519" cy="884139"/>
          </a:xfrm>
          <a:prstGeom prst="rect">
            <a:avLst/>
          </a:prstGeom>
        </p:spPr>
        <p:txBody>
          <a:bodyPr lIns="0" tIns="0" rIns="0" bIns="0" rtlCol="0" anchor="t">
            <a:spAutoFit/>
          </a:bodyPr>
          <a:lstStyle/>
          <a:p>
            <a:pPr algn="ctr">
              <a:lnSpc>
                <a:spcPts val="7255"/>
              </a:lnSpc>
              <a:spcBef>
                <a:spcPct val="0"/>
              </a:spcBef>
            </a:pPr>
            <a:r>
              <a:rPr lang="en-US" sz="5182">
                <a:solidFill>
                  <a:srgbClr val="FFFFFF"/>
                </a:solidFill>
                <a:latin typeface="Canva Sans Bold"/>
              </a:rPr>
              <a:t>set</a:t>
            </a:r>
          </a:p>
        </p:txBody>
      </p:sp>
      <p:sp>
        <p:nvSpPr>
          <p:cNvPr id="53" name="TextBox 53"/>
          <p:cNvSpPr txBox="1"/>
          <p:nvPr/>
        </p:nvSpPr>
        <p:spPr>
          <a:xfrm>
            <a:off x="501980" y="679170"/>
            <a:ext cx="2512059" cy="903649"/>
          </a:xfrm>
          <a:prstGeom prst="rect">
            <a:avLst/>
          </a:prstGeom>
        </p:spPr>
        <p:txBody>
          <a:bodyPr lIns="0" tIns="0" rIns="0" bIns="0" rtlCol="0" anchor="t">
            <a:spAutoFit/>
          </a:bodyPr>
          <a:lstStyle/>
          <a:p>
            <a:pPr algn="ctr">
              <a:lnSpc>
                <a:spcPts val="7417"/>
              </a:lnSpc>
              <a:spcBef>
                <a:spcPct val="0"/>
              </a:spcBef>
            </a:pPr>
            <a:r>
              <a:rPr lang="en-US" sz="5298">
                <a:solidFill>
                  <a:srgbClr val="FFFFFF"/>
                </a:solidFill>
                <a:latin typeface="Canva Sans Bold"/>
              </a:rPr>
              <a:t>None</a:t>
            </a:r>
          </a:p>
        </p:txBody>
      </p:sp>
      <p:sp>
        <p:nvSpPr>
          <p:cNvPr id="54" name="Freeform 54"/>
          <p:cNvSpPr/>
          <p:nvPr/>
        </p:nvSpPr>
        <p:spPr>
          <a:xfrm>
            <a:off x="236693" y="7088918"/>
            <a:ext cx="2003702" cy="1106044"/>
          </a:xfrm>
          <a:custGeom>
            <a:avLst/>
            <a:gdLst/>
            <a:ahLst/>
            <a:cxnLst/>
            <a:rect l="l" t="t" r="r" b="b"/>
            <a:pathLst>
              <a:path w="2003702" h="1106044">
                <a:moveTo>
                  <a:pt x="0" y="0"/>
                </a:moveTo>
                <a:lnTo>
                  <a:pt x="2003703" y="0"/>
                </a:lnTo>
                <a:lnTo>
                  <a:pt x="2003703" y="1106044"/>
                </a:lnTo>
                <a:lnTo>
                  <a:pt x="0" y="110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404485">
            <a:off x="1524676" y="2799815"/>
            <a:ext cx="2003702" cy="1106044"/>
          </a:xfrm>
          <a:custGeom>
            <a:avLst/>
            <a:gdLst/>
            <a:ahLst/>
            <a:cxnLst/>
            <a:rect l="l" t="t" r="r" b="b"/>
            <a:pathLst>
              <a:path w="2003702" h="1106044">
                <a:moveTo>
                  <a:pt x="0" y="0"/>
                </a:moveTo>
                <a:lnTo>
                  <a:pt x="2003702" y="0"/>
                </a:lnTo>
                <a:lnTo>
                  <a:pt x="2003702" y="1106044"/>
                </a:lnTo>
                <a:lnTo>
                  <a:pt x="0" y="110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rot="404485">
            <a:off x="-499871" y="2497985"/>
            <a:ext cx="2003702" cy="1106044"/>
          </a:xfrm>
          <a:custGeom>
            <a:avLst/>
            <a:gdLst/>
            <a:ahLst/>
            <a:cxnLst/>
            <a:rect l="l" t="t" r="r" b="b"/>
            <a:pathLst>
              <a:path w="2003702" h="1106044">
                <a:moveTo>
                  <a:pt x="0" y="0"/>
                </a:moveTo>
                <a:lnTo>
                  <a:pt x="2003702" y="0"/>
                </a:lnTo>
                <a:lnTo>
                  <a:pt x="2003702" y="1106044"/>
                </a:lnTo>
                <a:lnTo>
                  <a:pt x="0" y="110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7" name="Freeform 57"/>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6"/>
            <a:stretch>
              <a:fillRect l="-3012" t="-38160" r="-3012" b="-3123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695078" y="1580237"/>
            <a:ext cx="6618001" cy="6618001"/>
          </a:xfrm>
          <a:custGeom>
            <a:avLst/>
            <a:gdLst/>
            <a:ahLst/>
            <a:cxnLst/>
            <a:rect l="l" t="t" r="r" b="b"/>
            <a:pathLst>
              <a:path w="6618001" h="6618001">
                <a:moveTo>
                  <a:pt x="0" y="0"/>
                </a:moveTo>
                <a:lnTo>
                  <a:pt x="6618001" y="0"/>
                </a:lnTo>
                <a:lnTo>
                  <a:pt x="6618001" y="6618001"/>
                </a:lnTo>
                <a:lnTo>
                  <a:pt x="0" y="6618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1568391" y="2750404"/>
            <a:ext cx="4891093" cy="4891073"/>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25046" r="-25046"/>
              </a:stretch>
            </a:blipFill>
          </p:spPr>
        </p:sp>
      </p:grpSp>
      <p:sp>
        <p:nvSpPr>
          <p:cNvPr id="20" name="TextBox 20"/>
          <p:cNvSpPr txBox="1"/>
          <p:nvPr/>
        </p:nvSpPr>
        <p:spPr>
          <a:xfrm>
            <a:off x="7844037" y="3046215"/>
            <a:ext cx="9599224" cy="2131441"/>
          </a:xfrm>
          <a:prstGeom prst="rect">
            <a:avLst/>
          </a:prstGeom>
        </p:spPr>
        <p:txBody>
          <a:bodyPr lIns="0" tIns="0" rIns="0" bIns="0" rtlCol="0" anchor="t">
            <a:spAutoFit/>
          </a:bodyPr>
          <a:lstStyle/>
          <a:p>
            <a:pPr algn="r">
              <a:lnSpc>
                <a:spcPts val="16575"/>
              </a:lnSpc>
              <a:spcBef>
                <a:spcPct val="0"/>
              </a:spcBef>
            </a:pPr>
            <a:r>
              <a:rPr lang="en-US" sz="11839">
                <a:solidFill>
                  <a:srgbClr val="124A87"/>
                </a:solidFill>
                <a:latin typeface="Poppins Ultra-Bold"/>
              </a:rPr>
              <a:t>Thank You</a:t>
            </a:r>
          </a:p>
        </p:txBody>
      </p:sp>
      <p:grpSp>
        <p:nvGrpSpPr>
          <p:cNvPr id="21" name="Group 21"/>
          <p:cNvGrpSpPr/>
          <p:nvPr/>
        </p:nvGrpSpPr>
        <p:grpSpPr>
          <a:xfrm>
            <a:off x="-1026495" y="2561143"/>
            <a:ext cx="1721573" cy="1636893"/>
            <a:chOff x="0" y="0"/>
            <a:chExt cx="1293983" cy="1230335"/>
          </a:xfrm>
        </p:grpSpPr>
        <p:sp>
          <p:nvSpPr>
            <p:cNvPr id="22" name="Freeform 22"/>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3" name="TextBox 23"/>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452293" y="9468554"/>
            <a:ext cx="1721573" cy="1636893"/>
            <a:chOff x="0" y="0"/>
            <a:chExt cx="1293983" cy="1230335"/>
          </a:xfrm>
        </p:grpSpPr>
        <p:sp>
          <p:nvSpPr>
            <p:cNvPr id="25" name="Freeform 25"/>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6" name="TextBox 26"/>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556292" y="4922645"/>
            <a:ext cx="6886968" cy="998602"/>
          </a:xfrm>
          <a:prstGeom prst="rect">
            <a:avLst/>
          </a:prstGeom>
        </p:spPr>
        <p:txBody>
          <a:bodyPr lIns="0" tIns="0" rIns="0" bIns="0" rtlCol="0" anchor="t">
            <a:spAutoFit/>
          </a:bodyPr>
          <a:lstStyle/>
          <a:p>
            <a:pPr algn="r">
              <a:lnSpc>
                <a:spcPts val="7786"/>
              </a:lnSpc>
              <a:spcBef>
                <a:spcPct val="0"/>
              </a:spcBef>
            </a:pPr>
            <a:r>
              <a:rPr lang="en-US" sz="5562">
                <a:solidFill>
                  <a:srgbClr val="000000"/>
                </a:solidFill>
                <a:latin typeface="Poppins Medium"/>
              </a:rPr>
              <a:t>For Your Attention</a:t>
            </a:r>
          </a:p>
        </p:txBody>
      </p:sp>
      <p:sp>
        <p:nvSpPr>
          <p:cNvPr id="28" name="Freeform 28"/>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14"/>
            <a:stretch>
              <a:fillRect l="-3012" t="-38160" r="-3012" b="-3123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01758" y="1686917"/>
            <a:ext cx="6404641" cy="6404641"/>
          </a:xfrm>
          <a:custGeom>
            <a:avLst/>
            <a:gdLst/>
            <a:ahLst/>
            <a:cxnLst/>
            <a:rect l="l" t="t" r="r" b="b"/>
            <a:pathLst>
              <a:path w="6404641" h="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1568391" y="2750404"/>
            <a:ext cx="4891093" cy="4891073"/>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b="-193"/>
              </a:stretch>
            </a:blipFill>
          </p:spPr>
        </p:sp>
      </p:grpSp>
      <p:grpSp>
        <p:nvGrpSpPr>
          <p:cNvPr id="20" name="Group 20"/>
          <p:cNvGrpSpPr/>
          <p:nvPr/>
        </p:nvGrpSpPr>
        <p:grpSpPr>
          <a:xfrm>
            <a:off x="-1026495" y="2561143"/>
            <a:ext cx="1721573" cy="1636893"/>
            <a:chOff x="0" y="0"/>
            <a:chExt cx="1293983" cy="1230335"/>
          </a:xfrm>
        </p:grpSpPr>
        <p:sp>
          <p:nvSpPr>
            <p:cNvPr id="21" name="Freeform 21"/>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2" name="TextBox 22"/>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452293" y="9468554"/>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5" name="TextBox 2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5215388" y="294263"/>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id="27" name="Freeform 27"/>
          <p:cNvSpPr/>
          <p:nvPr/>
        </p:nvSpPr>
        <p:spPr>
          <a:xfrm>
            <a:off x="8843406" y="3701181"/>
            <a:ext cx="9102577" cy="6724529"/>
          </a:xfrm>
          <a:custGeom>
            <a:avLst/>
            <a:gdLst/>
            <a:ahLst/>
            <a:cxnLst/>
            <a:rect l="l" t="t" r="r" b="b"/>
            <a:pathLst>
              <a:path w="9102577" h="6724529">
                <a:moveTo>
                  <a:pt x="0" y="0"/>
                </a:moveTo>
                <a:lnTo>
                  <a:pt x="9102577" y="0"/>
                </a:lnTo>
                <a:lnTo>
                  <a:pt x="9102577" y="6724528"/>
                </a:lnTo>
                <a:lnTo>
                  <a:pt x="0" y="6724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TextBox 28"/>
          <p:cNvSpPr txBox="1"/>
          <p:nvPr/>
        </p:nvSpPr>
        <p:spPr>
          <a:xfrm>
            <a:off x="6848854" y="2192725"/>
            <a:ext cx="10453600" cy="1244130"/>
          </a:xfrm>
          <a:prstGeom prst="rect">
            <a:avLst/>
          </a:prstGeom>
        </p:spPr>
        <p:txBody>
          <a:bodyPr lIns="0" tIns="0" rIns="0" bIns="0" rtlCol="0" anchor="t">
            <a:spAutoFit/>
          </a:bodyPr>
          <a:lstStyle/>
          <a:p>
            <a:pPr algn="r">
              <a:lnSpc>
                <a:spcPts val="8511"/>
              </a:lnSpc>
            </a:pPr>
            <a:r>
              <a:rPr lang="en-US" sz="9054">
                <a:solidFill>
                  <a:srgbClr val="124A87"/>
                </a:solidFill>
                <a:latin typeface="Poppins Ultra-Bold"/>
              </a:rPr>
              <a:t>Python Variable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7512" y="452371"/>
            <a:ext cx="3855025" cy="3829394"/>
            <a:chOff x="0" y="0"/>
            <a:chExt cx="812800" cy="807396"/>
          </a:xfrm>
        </p:grpSpPr>
        <p:sp>
          <p:nvSpPr>
            <p:cNvPr id="3" name="Freeform 3"/>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4" name="TextBox 4"/>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04372" y="3885517"/>
            <a:ext cx="5408744" cy="5372783"/>
            <a:chOff x="0" y="0"/>
            <a:chExt cx="812800" cy="807396"/>
          </a:xfrm>
        </p:grpSpPr>
        <p:sp>
          <p:nvSpPr>
            <p:cNvPr id="6" name="Freeform 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7" name="TextBox 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16497" y="601529"/>
            <a:ext cx="1089050" cy="1081809"/>
            <a:chOff x="0" y="0"/>
            <a:chExt cx="812800" cy="807396"/>
          </a:xfrm>
        </p:grpSpPr>
        <p:sp>
          <p:nvSpPr>
            <p:cNvPr id="9" name="Freeform 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10" name="TextBox 1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39960" y="8085975"/>
            <a:ext cx="3855025" cy="3829394"/>
            <a:chOff x="0" y="0"/>
            <a:chExt cx="812800" cy="807396"/>
          </a:xfrm>
        </p:grpSpPr>
        <p:sp>
          <p:nvSpPr>
            <p:cNvPr id="12" name="Freeform 1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13" name="TextBox 1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943961" y="8085975"/>
            <a:ext cx="1038133" cy="1031230"/>
            <a:chOff x="0" y="0"/>
            <a:chExt cx="812800" cy="807396"/>
          </a:xfrm>
        </p:grpSpPr>
        <p:sp>
          <p:nvSpPr>
            <p:cNvPr id="15" name="Freeform 1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6" name="TextBox 1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28479" y="2489546"/>
            <a:ext cx="6234548" cy="6234523"/>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6" t="-193" b="-193"/>
              </a:stretch>
            </a:blipFill>
          </p:spPr>
        </p:sp>
      </p:grpSp>
      <p:sp>
        <p:nvSpPr>
          <p:cNvPr id="19" name="TextBox 19"/>
          <p:cNvSpPr txBox="1"/>
          <p:nvPr/>
        </p:nvSpPr>
        <p:spPr>
          <a:xfrm>
            <a:off x="3667472" y="1035396"/>
            <a:ext cx="14076761" cy="1454149"/>
          </a:xfrm>
          <a:prstGeom prst="rect">
            <a:avLst/>
          </a:prstGeom>
        </p:spPr>
        <p:txBody>
          <a:bodyPr lIns="0" tIns="0" rIns="0" bIns="0" rtlCol="0" anchor="t">
            <a:spAutoFit/>
          </a:bodyPr>
          <a:lstStyle/>
          <a:p>
            <a:pPr algn="r">
              <a:lnSpc>
                <a:spcPts val="11200"/>
              </a:lnSpc>
              <a:spcBef>
                <a:spcPct val="0"/>
              </a:spcBef>
            </a:pPr>
            <a:r>
              <a:rPr lang="en-US" sz="8000">
                <a:solidFill>
                  <a:srgbClr val="0E4D8D"/>
                </a:solidFill>
                <a:latin typeface="Poppins Ultra-Bold"/>
              </a:rPr>
              <a:t>What is Python Variable ?</a:t>
            </a:r>
          </a:p>
        </p:txBody>
      </p:sp>
      <p:sp>
        <p:nvSpPr>
          <p:cNvPr id="20" name="Freeform 20"/>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id="21" name="Group 21"/>
          <p:cNvGrpSpPr/>
          <p:nvPr/>
        </p:nvGrpSpPr>
        <p:grpSpPr>
          <a:xfrm>
            <a:off x="6502518" y="2857352"/>
            <a:ext cx="12994968" cy="5744239"/>
            <a:chOff x="0" y="0"/>
            <a:chExt cx="3422543" cy="1512886"/>
          </a:xfrm>
        </p:grpSpPr>
        <p:sp>
          <p:nvSpPr>
            <p:cNvPr id="22" name="Freeform 22"/>
            <p:cNvSpPr/>
            <p:nvPr/>
          </p:nvSpPr>
          <p:spPr>
            <a:xfrm>
              <a:off x="0" y="0"/>
              <a:ext cx="3422543" cy="1512886"/>
            </a:xfrm>
            <a:custGeom>
              <a:avLst/>
              <a:gdLst/>
              <a:ahLst/>
              <a:cxnLst/>
              <a:rect l="l" t="t" r="r" b="b"/>
              <a:pathLst>
                <a:path w="3422543" h="1512886">
                  <a:moveTo>
                    <a:pt x="59576" y="0"/>
                  </a:moveTo>
                  <a:lnTo>
                    <a:pt x="3362967" y="0"/>
                  </a:lnTo>
                  <a:cubicBezTo>
                    <a:pt x="3378767" y="0"/>
                    <a:pt x="3393921" y="6277"/>
                    <a:pt x="3405094" y="17449"/>
                  </a:cubicBezTo>
                  <a:cubicBezTo>
                    <a:pt x="3416266" y="28622"/>
                    <a:pt x="3422543" y="43776"/>
                    <a:pt x="3422543" y="59576"/>
                  </a:cubicBezTo>
                  <a:lnTo>
                    <a:pt x="3422543" y="1453310"/>
                  </a:lnTo>
                  <a:cubicBezTo>
                    <a:pt x="3422543" y="1469110"/>
                    <a:pt x="3416266" y="1484264"/>
                    <a:pt x="3405094" y="1495436"/>
                  </a:cubicBezTo>
                  <a:cubicBezTo>
                    <a:pt x="3393921" y="1506609"/>
                    <a:pt x="3378767" y="1512886"/>
                    <a:pt x="3362967" y="1512886"/>
                  </a:cubicBezTo>
                  <a:lnTo>
                    <a:pt x="59576" y="1512886"/>
                  </a:lnTo>
                  <a:cubicBezTo>
                    <a:pt x="43776" y="1512886"/>
                    <a:pt x="28622" y="1506609"/>
                    <a:pt x="17449" y="1495436"/>
                  </a:cubicBezTo>
                  <a:cubicBezTo>
                    <a:pt x="6277" y="1484264"/>
                    <a:pt x="0" y="1469110"/>
                    <a:pt x="0" y="1453310"/>
                  </a:cubicBezTo>
                  <a:lnTo>
                    <a:pt x="0" y="59576"/>
                  </a:lnTo>
                  <a:cubicBezTo>
                    <a:pt x="0" y="43776"/>
                    <a:pt x="6277" y="28622"/>
                    <a:pt x="17449" y="17449"/>
                  </a:cubicBezTo>
                  <a:cubicBezTo>
                    <a:pt x="28622" y="6277"/>
                    <a:pt x="43776" y="0"/>
                    <a:pt x="59576" y="0"/>
                  </a:cubicBezTo>
                  <a:close/>
                </a:path>
              </a:pathLst>
            </a:custGeom>
            <a:solidFill>
              <a:srgbClr val="0E4D8D"/>
            </a:solidFill>
          </p:spPr>
        </p:sp>
        <p:sp>
          <p:nvSpPr>
            <p:cNvPr id="23" name="TextBox 23"/>
            <p:cNvSpPr txBox="1"/>
            <p:nvPr/>
          </p:nvSpPr>
          <p:spPr>
            <a:xfrm>
              <a:off x="0" y="-38100"/>
              <a:ext cx="3422543" cy="1550986"/>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6694753" y="3218690"/>
            <a:ext cx="1195665" cy="1195665"/>
          </a:xfrm>
          <a:custGeom>
            <a:avLst/>
            <a:gdLst/>
            <a:ahLst/>
            <a:cxnLst/>
            <a:rect l="l" t="t" r="r" b="b"/>
            <a:pathLst>
              <a:path w="1195665" h="1195665">
                <a:moveTo>
                  <a:pt x="0" y="0"/>
                </a:moveTo>
                <a:lnTo>
                  <a:pt x="1195665" y="0"/>
                </a:lnTo>
                <a:lnTo>
                  <a:pt x="1195665" y="1195665"/>
                </a:lnTo>
                <a:lnTo>
                  <a:pt x="0" y="119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6748681" y="5288134"/>
            <a:ext cx="1283775" cy="1283775"/>
          </a:xfrm>
          <a:custGeom>
            <a:avLst/>
            <a:gdLst/>
            <a:ahLst/>
            <a:cxnLst/>
            <a:rect l="l" t="t" r="r" b="b"/>
            <a:pathLst>
              <a:path w="1283775" h="1283775">
                <a:moveTo>
                  <a:pt x="0" y="0"/>
                </a:moveTo>
                <a:lnTo>
                  <a:pt x="1283775" y="0"/>
                </a:lnTo>
                <a:lnTo>
                  <a:pt x="1283775" y="1283775"/>
                </a:lnTo>
                <a:lnTo>
                  <a:pt x="0" y="1283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8122143" y="3155267"/>
            <a:ext cx="9665723" cy="1384301"/>
          </a:xfrm>
          <a:prstGeom prst="rect">
            <a:avLst/>
          </a:prstGeom>
        </p:spPr>
        <p:txBody>
          <a:bodyPr lIns="0" tIns="0" rIns="0" bIns="0" rtlCol="0" anchor="t">
            <a:spAutoFit/>
          </a:bodyPr>
          <a:lstStyle/>
          <a:p>
            <a:pPr algn="ctr">
              <a:lnSpc>
                <a:spcPts val="5599"/>
              </a:lnSpc>
            </a:pPr>
            <a:r>
              <a:rPr lang="en-US" sz="3999">
                <a:solidFill>
                  <a:srgbClr val="FFFFFF"/>
                </a:solidFill>
                <a:latin typeface="Canva Sans"/>
              </a:rPr>
              <a:t>A Python variable is a name for a value in your program.</a:t>
            </a:r>
          </a:p>
        </p:txBody>
      </p:sp>
      <p:sp>
        <p:nvSpPr>
          <p:cNvPr id="27" name="TextBox 27"/>
          <p:cNvSpPr txBox="1"/>
          <p:nvPr/>
        </p:nvSpPr>
        <p:spPr>
          <a:xfrm>
            <a:off x="8165776" y="5211934"/>
            <a:ext cx="9578457" cy="1385034"/>
          </a:xfrm>
          <a:prstGeom prst="rect">
            <a:avLst/>
          </a:prstGeom>
        </p:spPr>
        <p:txBody>
          <a:bodyPr lIns="0" tIns="0" rIns="0" bIns="0" rtlCol="0" anchor="t">
            <a:spAutoFit/>
          </a:bodyPr>
          <a:lstStyle/>
          <a:p>
            <a:pPr algn="ctr">
              <a:lnSpc>
                <a:spcPts val="5559"/>
              </a:lnSpc>
              <a:spcBef>
                <a:spcPct val="0"/>
              </a:spcBef>
            </a:pPr>
            <a:r>
              <a:rPr lang="en-US" sz="3971">
                <a:solidFill>
                  <a:srgbClr val="FFFFFF"/>
                </a:solidFill>
                <a:latin typeface="Canva Sans"/>
              </a:rPr>
              <a:t>It stores a data value that can be of any type: integer, float, string, list, etctext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4481" y="1870519"/>
            <a:ext cx="1637958" cy="16379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4667" y="3312532"/>
            <a:ext cx="1637958" cy="1700090"/>
            <a:chOff x="0" y="0"/>
            <a:chExt cx="812800" cy="843632"/>
          </a:xfrm>
        </p:grpSpPr>
        <p:sp>
          <p:nvSpPr>
            <p:cNvPr id="6" name="Freeform 6"/>
            <p:cNvSpPr/>
            <p:nvPr/>
          </p:nvSpPr>
          <p:spPr>
            <a:xfrm>
              <a:off x="0" y="0"/>
              <a:ext cx="812800" cy="843632"/>
            </a:xfrm>
            <a:custGeom>
              <a:avLst/>
              <a:gdLst/>
              <a:ahLst/>
              <a:cxnLst/>
              <a:rect l="l" t="t" r="r" b="b"/>
              <a:pathLst>
                <a:path w="812800" h="843632">
                  <a:moveTo>
                    <a:pt x="406400" y="0"/>
                  </a:moveTo>
                  <a:cubicBezTo>
                    <a:pt x="181951" y="0"/>
                    <a:pt x="0" y="188853"/>
                    <a:pt x="0" y="421816"/>
                  </a:cubicBezTo>
                  <a:cubicBezTo>
                    <a:pt x="0" y="654778"/>
                    <a:pt x="181951" y="843632"/>
                    <a:pt x="406400" y="843632"/>
                  </a:cubicBezTo>
                  <a:cubicBezTo>
                    <a:pt x="630849" y="843632"/>
                    <a:pt x="812800" y="654778"/>
                    <a:pt x="812800" y="421816"/>
                  </a:cubicBezTo>
                  <a:cubicBezTo>
                    <a:pt x="812800" y="188853"/>
                    <a:pt x="630849" y="0"/>
                    <a:pt x="406400" y="0"/>
                  </a:cubicBezTo>
                  <a:close/>
                </a:path>
              </a:pathLst>
            </a:custGeom>
            <a:solidFill>
              <a:srgbClr val="0063C8"/>
            </a:solidFill>
          </p:spPr>
        </p:sp>
        <p:sp>
          <p:nvSpPr>
            <p:cNvPr id="7" name="TextBox 7"/>
            <p:cNvSpPr txBox="1"/>
            <p:nvPr/>
          </p:nvSpPr>
          <p:spPr>
            <a:xfrm>
              <a:off x="76200" y="40990"/>
              <a:ext cx="660400" cy="72355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94481" y="4870114"/>
            <a:ext cx="1637958" cy="16379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934307" y="0"/>
            <a:ext cx="2353693" cy="1473190"/>
          </a:xfrm>
          <a:custGeom>
            <a:avLst/>
            <a:gdLst/>
            <a:ahLst/>
            <a:cxnLst/>
            <a:rect l="l" t="t" r="r" b="b"/>
            <a:pathLst>
              <a:path w="2353693" h="1473190">
                <a:moveTo>
                  <a:pt x="0" y="0"/>
                </a:moveTo>
                <a:lnTo>
                  <a:pt x="2353693" y="0"/>
                </a:lnTo>
                <a:lnTo>
                  <a:pt x="2353693" y="1473190"/>
                </a:lnTo>
                <a:lnTo>
                  <a:pt x="0" y="1473190"/>
                </a:lnTo>
                <a:lnTo>
                  <a:pt x="0" y="0"/>
                </a:lnTo>
                <a:close/>
              </a:path>
            </a:pathLst>
          </a:custGeom>
          <a:blipFill>
            <a:blip r:embed="rId2"/>
            <a:stretch>
              <a:fillRect l="-3012" t="-38160" r="-3012" b="-31232"/>
            </a:stretch>
          </a:blipFill>
        </p:spPr>
      </p:sp>
      <p:sp>
        <p:nvSpPr>
          <p:cNvPr id="12" name="Freeform 12"/>
          <p:cNvSpPr/>
          <p:nvPr/>
        </p:nvSpPr>
        <p:spPr>
          <a:xfrm>
            <a:off x="1532309" y="3455039"/>
            <a:ext cx="1142674" cy="1415076"/>
          </a:xfrm>
          <a:custGeom>
            <a:avLst/>
            <a:gdLst/>
            <a:ahLst/>
            <a:cxnLst/>
            <a:rect l="l" t="t" r="r" b="b"/>
            <a:pathLst>
              <a:path w="1142674" h="1415076">
                <a:moveTo>
                  <a:pt x="0" y="0"/>
                </a:moveTo>
                <a:lnTo>
                  <a:pt x="1142674" y="0"/>
                </a:lnTo>
                <a:lnTo>
                  <a:pt x="1142674" y="1415075"/>
                </a:lnTo>
                <a:lnTo>
                  <a:pt x="0" y="1415075"/>
                </a:lnTo>
                <a:lnTo>
                  <a:pt x="0" y="0"/>
                </a:lnTo>
                <a:close/>
              </a:path>
            </a:pathLst>
          </a:custGeom>
          <a:blipFill>
            <a:blip r:embed="rId3"/>
            <a:stretch>
              <a:fillRect/>
            </a:stretch>
          </a:blipFill>
        </p:spPr>
      </p:sp>
      <p:sp>
        <p:nvSpPr>
          <p:cNvPr id="13" name="Freeform 13"/>
          <p:cNvSpPr/>
          <p:nvPr/>
        </p:nvSpPr>
        <p:spPr>
          <a:xfrm>
            <a:off x="1749313" y="2013026"/>
            <a:ext cx="925670" cy="1116330"/>
          </a:xfrm>
          <a:custGeom>
            <a:avLst/>
            <a:gdLst/>
            <a:ahLst/>
            <a:cxnLst/>
            <a:rect l="l" t="t" r="r" b="b"/>
            <a:pathLst>
              <a:path w="925670" h="1116330">
                <a:moveTo>
                  <a:pt x="0" y="0"/>
                </a:moveTo>
                <a:lnTo>
                  <a:pt x="925670" y="0"/>
                </a:lnTo>
                <a:lnTo>
                  <a:pt x="925670" y="1116330"/>
                </a:lnTo>
                <a:lnTo>
                  <a:pt x="0" y="1116330"/>
                </a:lnTo>
                <a:lnTo>
                  <a:pt x="0" y="0"/>
                </a:lnTo>
                <a:close/>
              </a:path>
            </a:pathLst>
          </a:custGeom>
          <a:blipFill>
            <a:blip r:embed="rId4"/>
            <a:stretch>
              <a:fillRect t="-12581" b="-12581"/>
            </a:stretch>
          </a:blipFill>
        </p:spPr>
      </p:sp>
      <p:sp>
        <p:nvSpPr>
          <p:cNvPr id="14" name="Freeform 14"/>
          <p:cNvSpPr/>
          <p:nvPr/>
        </p:nvSpPr>
        <p:spPr>
          <a:xfrm>
            <a:off x="1633576" y="4915823"/>
            <a:ext cx="935484" cy="1266307"/>
          </a:xfrm>
          <a:custGeom>
            <a:avLst/>
            <a:gdLst/>
            <a:ahLst/>
            <a:cxnLst/>
            <a:rect l="l" t="t" r="r" b="b"/>
            <a:pathLst>
              <a:path w="935484" h="1266307">
                <a:moveTo>
                  <a:pt x="0" y="0"/>
                </a:moveTo>
                <a:lnTo>
                  <a:pt x="935484" y="0"/>
                </a:lnTo>
                <a:lnTo>
                  <a:pt x="935484" y="1266306"/>
                </a:lnTo>
                <a:lnTo>
                  <a:pt x="0" y="1266306"/>
                </a:lnTo>
                <a:lnTo>
                  <a:pt x="0" y="0"/>
                </a:lnTo>
                <a:close/>
              </a:path>
            </a:pathLst>
          </a:custGeom>
          <a:blipFill>
            <a:blip r:embed="rId5"/>
            <a:stretch>
              <a:fillRect/>
            </a:stretch>
          </a:blipFill>
        </p:spPr>
      </p:sp>
      <p:grpSp>
        <p:nvGrpSpPr>
          <p:cNvPr id="15" name="Group 15"/>
          <p:cNvGrpSpPr/>
          <p:nvPr/>
        </p:nvGrpSpPr>
        <p:grpSpPr>
          <a:xfrm>
            <a:off x="1294481" y="6384645"/>
            <a:ext cx="1637958" cy="1637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749313" y="6555697"/>
            <a:ext cx="911201" cy="1070427"/>
          </a:xfrm>
          <a:custGeom>
            <a:avLst/>
            <a:gdLst/>
            <a:ahLst/>
            <a:cxnLst/>
            <a:rect l="l" t="t" r="r" b="b"/>
            <a:pathLst>
              <a:path w="911201" h="1070427">
                <a:moveTo>
                  <a:pt x="0" y="0"/>
                </a:moveTo>
                <a:lnTo>
                  <a:pt x="911200" y="0"/>
                </a:lnTo>
                <a:lnTo>
                  <a:pt x="911200" y="1070427"/>
                </a:lnTo>
                <a:lnTo>
                  <a:pt x="0" y="1070427"/>
                </a:lnTo>
                <a:lnTo>
                  <a:pt x="0" y="0"/>
                </a:lnTo>
                <a:close/>
              </a:path>
            </a:pathLst>
          </a:custGeom>
          <a:blipFill>
            <a:blip r:embed="rId6"/>
            <a:stretch>
              <a:fillRect/>
            </a:stretch>
          </a:blipFill>
        </p:spPr>
      </p:sp>
      <p:sp>
        <p:nvSpPr>
          <p:cNvPr id="19" name="TextBox 19"/>
          <p:cNvSpPr txBox="1"/>
          <p:nvPr/>
        </p:nvSpPr>
        <p:spPr>
          <a:xfrm>
            <a:off x="1235375" y="454015"/>
            <a:ext cx="15875778" cy="1219326"/>
          </a:xfrm>
          <a:prstGeom prst="rect">
            <a:avLst/>
          </a:prstGeom>
        </p:spPr>
        <p:txBody>
          <a:bodyPr lIns="0" tIns="0" rIns="0" bIns="0" rtlCol="0" anchor="t">
            <a:spAutoFit/>
          </a:bodyPr>
          <a:lstStyle/>
          <a:p>
            <a:pPr algn="ctr">
              <a:lnSpc>
                <a:spcPts val="9443"/>
              </a:lnSpc>
              <a:spcBef>
                <a:spcPct val="0"/>
              </a:spcBef>
            </a:pPr>
            <a:r>
              <a:rPr lang="en-US" sz="6745">
                <a:solidFill>
                  <a:srgbClr val="0E4D8D"/>
                </a:solidFill>
                <a:latin typeface="Poppins Ultra-Bold"/>
              </a:rPr>
              <a:t>Variable Naming Rule....</a:t>
            </a:r>
          </a:p>
        </p:txBody>
      </p:sp>
      <p:sp>
        <p:nvSpPr>
          <p:cNvPr id="20" name="TextBox 20"/>
          <p:cNvSpPr txBox="1"/>
          <p:nvPr/>
        </p:nvSpPr>
        <p:spPr>
          <a:xfrm>
            <a:off x="3358690" y="1917776"/>
            <a:ext cx="14689566" cy="1156431"/>
          </a:xfrm>
          <a:prstGeom prst="rect">
            <a:avLst/>
          </a:prstGeom>
        </p:spPr>
        <p:txBody>
          <a:bodyPr lIns="0" tIns="0" rIns="0" bIns="0" rtlCol="0" anchor="t">
            <a:spAutoFit/>
          </a:bodyPr>
          <a:lstStyle/>
          <a:p>
            <a:pPr>
              <a:lnSpc>
                <a:spcPts val="4509"/>
              </a:lnSpc>
              <a:spcBef>
                <a:spcPct val="0"/>
              </a:spcBef>
            </a:pPr>
            <a:r>
              <a:rPr lang="en-US" sz="3221">
                <a:solidFill>
                  <a:srgbClr val="124A87"/>
                </a:solidFill>
                <a:latin typeface="Poppins Ultra-Bold"/>
              </a:rPr>
              <a:t>Variable names must start with a letter (a-z, A-Z) or an underscore (_).</a:t>
            </a:r>
          </a:p>
        </p:txBody>
      </p:sp>
      <p:sp>
        <p:nvSpPr>
          <p:cNvPr id="21" name="TextBox 21"/>
          <p:cNvSpPr txBox="1"/>
          <p:nvPr/>
        </p:nvSpPr>
        <p:spPr>
          <a:xfrm>
            <a:off x="3055154" y="3413227"/>
            <a:ext cx="14204146" cy="1172941"/>
          </a:xfrm>
          <a:prstGeom prst="rect">
            <a:avLst/>
          </a:prstGeom>
        </p:spPr>
        <p:txBody>
          <a:bodyPr lIns="0" tIns="0" rIns="0" bIns="0" rtlCol="0" anchor="t">
            <a:spAutoFit/>
          </a:bodyPr>
          <a:lstStyle/>
          <a:p>
            <a:pPr>
              <a:lnSpc>
                <a:spcPts val="4649"/>
              </a:lnSpc>
              <a:spcBef>
                <a:spcPct val="0"/>
              </a:spcBef>
            </a:pPr>
            <a:r>
              <a:rPr lang="en-US" sz="3321">
                <a:solidFill>
                  <a:srgbClr val="124A87"/>
                </a:solidFill>
                <a:latin typeface="Poppins Ultra-Bold"/>
              </a:rPr>
              <a:t>Python is case-sensitive.so, name, and Name would be considered different variables.</a:t>
            </a:r>
          </a:p>
        </p:txBody>
      </p:sp>
      <p:sp>
        <p:nvSpPr>
          <p:cNvPr id="22" name="TextBox 22"/>
          <p:cNvSpPr txBox="1"/>
          <p:nvPr/>
        </p:nvSpPr>
        <p:spPr>
          <a:xfrm>
            <a:off x="3089960" y="5057775"/>
            <a:ext cx="14169340" cy="1008340"/>
          </a:xfrm>
          <a:prstGeom prst="rect">
            <a:avLst/>
          </a:prstGeom>
        </p:spPr>
        <p:txBody>
          <a:bodyPr lIns="0" tIns="0" rIns="0" bIns="0" rtlCol="0" anchor="t">
            <a:spAutoFit/>
          </a:bodyPr>
          <a:lstStyle/>
          <a:p>
            <a:pPr>
              <a:lnSpc>
                <a:spcPts val="3949"/>
              </a:lnSpc>
              <a:spcBef>
                <a:spcPct val="0"/>
              </a:spcBef>
            </a:pPr>
            <a:r>
              <a:rPr lang="en-US" sz="2821">
                <a:solidFill>
                  <a:srgbClr val="124A87"/>
                </a:solidFill>
                <a:latin typeface="Poppins Ultra-Bold"/>
              </a:rPr>
              <a:t>Variable names cannot be the same as Python keywords or reserved words. Examples include if, else, for, while, True, False, etc.</a:t>
            </a:r>
          </a:p>
        </p:txBody>
      </p:sp>
      <p:sp>
        <p:nvSpPr>
          <p:cNvPr id="23" name="TextBox 23"/>
          <p:cNvSpPr txBox="1"/>
          <p:nvPr/>
        </p:nvSpPr>
        <p:spPr>
          <a:xfrm>
            <a:off x="3055154" y="6408023"/>
            <a:ext cx="13608224" cy="1505478"/>
          </a:xfrm>
          <a:prstGeom prst="rect">
            <a:avLst/>
          </a:prstGeom>
        </p:spPr>
        <p:txBody>
          <a:bodyPr lIns="0" tIns="0" rIns="0" bIns="0" rtlCol="0" anchor="t">
            <a:spAutoFit/>
          </a:bodyPr>
          <a:lstStyle/>
          <a:p>
            <a:pPr>
              <a:lnSpc>
                <a:spcPts val="3949"/>
              </a:lnSpc>
              <a:spcBef>
                <a:spcPct val="0"/>
              </a:spcBef>
            </a:pPr>
            <a:r>
              <a:rPr lang="en-US" sz="2821">
                <a:solidFill>
                  <a:srgbClr val="124A87"/>
                </a:solidFill>
                <a:latin typeface="Poppins Ultra-Bold"/>
              </a:rPr>
              <a:t>For multi-word variable names, use underscores to separate words (snake_case convention). For example, my_variable, total_amount, user_name.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08" y="306284"/>
            <a:ext cx="3855025" cy="3829394"/>
            <a:chOff x="0" y="0"/>
            <a:chExt cx="812800" cy="807396"/>
          </a:xfrm>
        </p:grpSpPr>
        <p:sp>
          <p:nvSpPr>
            <p:cNvPr id="3" name="Freeform 3"/>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4" name="TextBox 4"/>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517071"/>
            <a:ext cx="5408744" cy="5372783"/>
            <a:chOff x="0" y="0"/>
            <a:chExt cx="812800" cy="807396"/>
          </a:xfrm>
        </p:grpSpPr>
        <p:sp>
          <p:nvSpPr>
            <p:cNvPr id="6" name="Freeform 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7" name="TextBox 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16497" y="601529"/>
            <a:ext cx="1089050" cy="1081809"/>
            <a:chOff x="0" y="0"/>
            <a:chExt cx="812800" cy="807396"/>
          </a:xfrm>
        </p:grpSpPr>
        <p:sp>
          <p:nvSpPr>
            <p:cNvPr id="9" name="Freeform 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10" name="TextBox 1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05585" y="6298757"/>
            <a:ext cx="3855025" cy="3829394"/>
            <a:chOff x="0" y="0"/>
            <a:chExt cx="812800" cy="807396"/>
          </a:xfrm>
        </p:grpSpPr>
        <p:sp>
          <p:nvSpPr>
            <p:cNvPr id="12" name="Freeform 1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13" name="TextBox 1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943961" y="8085975"/>
            <a:ext cx="1038133" cy="1031230"/>
            <a:chOff x="0" y="0"/>
            <a:chExt cx="812800" cy="807396"/>
          </a:xfrm>
        </p:grpSpPr>
        <p:sp>
          <p:nvSpPr>
            <p:cNvPr id="15" name="Freeform 1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6" name="TextBox 1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435394" y="87455"/>
            <a:ext cx="4394606" cy="412201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6" t="-193" b="-193"/>
              </a:stretch>
            </a:blipFill>
          </p:spPr>
        </p:sp>
      </p:grpSp>
      <p:sp>
        <p:nvSpPr>
          <p:cNvPr id="20" name="Freeform 20"/>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id="21" name="Group 21"/>
          <p:cNvGrpSpPr/>
          <p:nvPr/>
        </p:nvGrpSpPr>
        <p:grpSpPr>
          <a:xfrm>
            <a:off x="6502518" y="2857352"/>
            <a:ext cx="11404482" cy="5406923"/>
            <a:chOff x="0" y="0"/>
            <a:chExt cx="3422543" cy="1512886"/>
          </a:xfrm>
        </p:grpSpPr>
        <p:sp>
          <p:nvSpPr>
            <p:cNvPr id="22" name="Freeform 22"/>
            <p:cNvSpPr/>
            <p:nvPr/>
          </p:nvSpPr>
          <p:spPr>
            <a:xfrm>
              <a:off x="0" y="0"/>
              <a:ext cx="3422543" cy="1512886"/>
            </a:xfrm>
            <a:custGeom>
              <a:avLst/>
              <a:gdLst/>
              <a:ahLst/>
              <a:cxnLst/>
              <a:rect l="l" t="t" r="r" b="b"/>
              <a:pathLst>
                <a:path w="3422543" h="1512886">
                  <a:moveTo>
                    <a:pt x="59576" y="0"/>
                  </a:moveTo>
                  <a:lnTo>
                    <a:pt x="3362967" y="0"/>
                  </a:lnTo>
                  <a:cubicBezTo>
                    <a:pt x="3378767" y="0"/>
                    <a:pt x="3393921" y="6277"/>
                    <a:pt x="3405094" y="17449"/>
                  </a:cubicBezTo>
                  <a:cubicBezTo>
                    <a:pt x="3416266" y="28622"/>
                    <a:pt x="3422543" y="43776"/>
                    <a:pt x="3422543" y="59576"/>
                  </a:cubicBezTo>
                  <a:lnTo>
                    <a:pt x="3422543" y="1453310"/>
                  </a:lnTo>
                  <a:cubicBezTo>
                    <a:pt x="3422543" y="1469110"/>
                    <a:pt x="3416266" y="1484264"/>
                    <a:pt x="3405094" y="1495436"/>
                  </a:cubicBezTo>
                  <a:cubicBezTo>
                    <a:pt x="3393921" y="1506609"/>
                    <a:pt x="3378767" y="1512886"/>
                    <a:pt x="3362967" y="1512886"/>
                  </a:cubicBezTo>
                  <a:lnTo>
                    <a:pt x="59576" y="1512886"/>
                  </a:lnTo>
                  <a:cubicBezTo>
                    <a:pt x="43776" y="1512886"/>
                    <a:pt x="28622" y="1506609"/>
                    <a:pt x="17449" y="1495436"/>
                  </a:cubicBezTo>
                  <a:cubicBezTo>
                    <a:pt x="6277" y="1484264"/>
                    <a:pt x="0" y="1469110"/>
                    <a:pt x="0" y="1453310"/>
                  </a:cubicBezTo>
                  <a:lnTo>
                    <a:pt x="0" y="59576"/>
                  </a:lnTo>
                  <a:cubicBezTo>
                    <a:pt x="0" y="43776"/>
                    <a:pt x="6277" y="28622"/>
                    <a:pt x="17449" y="17449"/>
                  </a:cubicBezTo>
                  <a:cubicBezTo>
                    <a:pt x="28622" y="6277"/>
                    <a:pt x="43776" y="0"/>
                    <a:pt x="59576" y="0"/>
                  </a:cubicBezTo>
                  <a:close/>
                </a:path>
              </a:pathLst>
            </a:custGeom>
            <a:solidFill>
              <a:srgbClr val="0E4D8D"/>
            </a:solidFill>
          </p:spPr>
        </p:sp>
        <p:sp>
          <p:nvSpPr>
            <p:cNvPr id="23" name="TextBox 23"/>
            <p:cNvSpPr txBox="1"/>
            <p:nvPr/>
          </p:nvSpPr>
          <p:spPr>
            <a:xfrm>
              <a:off x="0" y="-38100"/>
              <a:ext cx="3422543" cy="1550986"/>
            </a:xfrm>
            <a:prstGeom prst="rect">
              <a:avLst/>
            </a:prstGeom>
          </p:spPr>
          <p:txBody>
            <a:bodyPr lIns="50800" tIns="50800" rIns="50800" bIns="50800" rtlCol="0" anchor="ctr"/>
            <a:lstStyle/>
            <a:p>
              <a:pPr algn="ctr">
                <a:lnSpc>
                  <a:spcPts val="2659"/>
                </a:lnSpc>
                <a:spcBef>
                  <a:spcPct val="0"/>
                </a:spcBef>
              </a:pPr>
              <a:endParaRPr/>
            </a:p>
          </p:txBody>
        </p:sp>
      </p:grpSp>
      <p:pic>
        <p:nvPicPr>
          <p:cNvPr id="28" name="Picture 27">
            <a:extLst>
              <a:ext uri="{FF2B5EF4-FFF2-40B4-BE49-F238E27FC236}">
                <a16:creationId xmlns:a16="http://schemas.microsoft.com/office/drawing/2014/main" id="{887C8547-997D-CADD-9727-DC292794BA6F}"/>
              </a:ext>
            </a:extLst>
          </p:cNvPr>
          <p:cNvPicPr>
            <a:picLocks noChangeAspect="1"/>
          </p:cNvPicPr>
          <p:nvPr/>
        </p:nvPicPr>
        <p:blipFill>
          <a:blip r:embed="rId4"/>
          <a:stretch>
            <a:fillRect/>
          </a:stretch>
        </p:blipFill>
        <p:spPr>
          <a:xfrm>
            <a:off x="7143750" y="3529744"/>
            <a:ext cx="11144250" cy="3876675"/>
          </a:xfrm>
          <a:prstGeom prst="rect">
            <a:avLst/>
          </a:prstGeom>
        </p:spPr>
      </p:pic>
    </p:spTree>
    <p:extLst>
      <p:ext uri="{BB962C8B-B14F-4D97-AF65-F5344CB8AC3E}">
        <p14:creationId xmlns:p14="http://schemas.microsoft.com/office/powerpoint/2010/main" val="246807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01758" y="1686917"/>
            <a:ext cx="6404641" cy="6404641"/>
          </a:xfrm>
          <a:custGeom>
            <a:avLst/>
            <a:gdLst/>
            <a:ahLst/>
            <a:cxnLst/>
            <a:rect l="l" t="t" r="r" b="b"/>
            <a:pathLst>
              <a:path w="6404641" h="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1568391" y="2750404"/>
            <a:ext cx="4891093" cy="4891073"/>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b="-193"/>
              </a:stretch>
            </a:blipFill>
          </p:spPr>
        </p:sp>
      </p:grpSp>
      <p:grpSp>
        <p:nvGrpSpPr>
          <p:cNvPr id="20" name="Group 20"/>
          <p:cNvGrpSpPr/>
          <p:nvPr/>
        </p:nvGrpSpPr>
        <p:grpSpPr>
          <a:xfrm>
            <a:off x="-1026495" y="2561143"/>
            <a:ext cx="1721573" cy="1636893"/>
            <a:chOff x="0" y="0"/>
            <a:chExt cx="1293983" cy="1230335"/>
          </a:xfrm>
        </p:grpSpPr>
        <p:sp>
          <p:nvSpPr>
            <p:cNvPr id="21" name="Freeform 21"/>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2" name="TextBox 22"/>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452293" y="9468554"/>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5" name="TextBox 2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5215388" y="294263"/>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id="27" name="Freeform 27"/>
          <p:cNvSpPr/>
          <p:nvPr/>
        </p:nvSpPr>
        <p:spPr>
          <a:xfrm>
            <a:off x="5824804" y="4131361"/>
            <a:ext cx="9102577" cy="6724529"/>
          </a:xfrm>
          <a:custGeom>
            <a:avLst/>
            <a:gdLst/>
            <a:ahLst/>
            <a:cxnLst/>
            <a:rect l="l" t="t" r="r" b="b"/>
            <a:pathLst>
              <a:path w="9102577" h="6724529">
                <a:moveTo>
                  <a:pt x="0" y="0"/>
                </a:moveTo>
                <a:lnTo>
                  <a:pt x="9102577" y="0"/>
                </a:lnTo>
                <a:lnTo>
                  <a:pt x="9102577" y="6724529"/>
                </a:lnTo>
                <a:lnTo>
                  <a:pt x="0" y="6724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TextBox 28"/>
          <p:cNvSpPr txBox="1"/>
          <p:nvPr/>
        </p:nvSpPr>
        <p:spPr>
          <a:xfrm>
            <a:off x="6086996" y="2457051"/>
            <a:ext cx="11172304" cy="1244130"/>
          </a:xfrm>
          <a:prstGeom prst="rect">
            <a:avLst/>
          </a:prstGeom>
        </p:spPr>
        <p:txBody>
          <a:bodyPr lIns="0" tIns="0" rIns="0" bIns="0" rtlCol="0" anchor="t">
            <a:spAutoFit/>
          </a:bodyPr>
          <a:lstStyle/>
          <a:p>
            <a:pPr algn="r">
              <a:lnSpc>
                <a:spcPts val="8511"/>
              </a:lnSpc>
            </a:pPr>
            <a:r>
              <a:rPr lang="en-US" sz="9054">
                <a:solidFill>
                  <a:srgbClr val="124A87"/>
                </a:solidFill>
                <a:latin typeface="Poppins Ultra-Bold"/>
              </a:rPr>
              <a:t>Python Keywords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7512" y="452371"/>
            <a:ext cx="3855025" cy="3829394"/>
            <a:chOff x="0" y="0"/>
            <a:chExt cx="812800" cy="807396"/>
          </a:xfrm>
        </p:grpSpPr>
        <p:sp>
          <p:nvSpPr>
            <p:cNvPr id="3" name="Freeform 3"/>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4" name="TextBox 4"/>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04372" y="3885517"/>
            <a:ext cx="5408744" cy="5372783"/>
            <a:chOff x="0" y="0"/>
            <a:chExt cx="812800" cy="807396"/>
          </a:xfrm>
        </p:grpSpPr>
        <p:sp>
          <p:nvSpPr>
            <p:cNvPr id="6" name="Freeform 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7" name="TextBox 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16497" y="601529"/>
            <a:ext cx="1089050" cy="1081809"/>
            <a:chOff x="0" y="0"/>
            <a:chExt cx="812800" cy="807396"/>
          </a:xfrm>
        </p:grpSpPr>
        <p:sp>
          <p:nvSpPr>
            <p:cNvPr id="9" name="Freeform 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10" name="TextBox 1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39960" y="8085975"/>
            <a:ext cx="3855025" cy="3829394"/>
            <a:chOff x="0" y="0"/>
            <a:chExt cx="812800" cy="807396"/>
          </a:xfrm>
        </p:grpSpPr>
        <p:sp>
          <p:nvSpPr>
            <p:cNvPr id="12" name="Freeform 1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13" name="TextBox 1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943961" y="8085975"/>
            <a:ext cx="1038133" cy="1031230"/>
            <a:chOff x="0" y="0"/>
            <a:chExt cx="812800" cy="807396"/>
          </a:xfrm>
        </p:grpSpPr>
        <p:sp>
          <p:nvSpPr>
            <p:cNvPr id="15" name="Freeform 1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6" name="TextBox 1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28479" y="2489546"/>
            <a:ext cx="5715482" cy="6234523"/>
            <a:chOff x="0" y="0"/>
            <a:chExt cx="5821322" cy="6349975"/>
          </a:xfrm>
        </p:grpSpPr>
        <p:sp>
          <p:nvSpPr>
            <p:cNvPr id="18" name="Freeform 18"/>
            <p:cNvSpPr/>
            <p:nvPr/>
          </p:nvSpPr>
          <p:spPr>
            <a:xfrm>
              <a:off x="0" y="0"/>
              <a:ext cx="5821321" cy="6349975"/>
            </a:xfrm>
            <a:custGeom>
              <a:avLst/>
              <a:gdLst/>
              <a:ahLst/>
              <a:cxnLst/>
              <a:rect l="l" t="t" r="r" b="b"/>
              <a:pathLst>
                <a:path w="5821321" h="6349975">
                  <a:moveTo>
                    <a:pt x="5821321" y="3175025"/>
                  </a:moveTo>
                  <a:cubicBezTo>
                    <a:pt x="5821321" y="4928451"/>
                    <a:pt x="4518149" y="6349975"/>
                    <a:pt x="2910661" y="6349975"/>
                  </a:cubicBezTo>
                  <a:cubicBezTo>
                    <a:pt x="1303149" y="6349975"/>
                    <a:pt x="0" y="4928451"/>
                    <a:pt x="0" y="3175025"/>
                  </a:cubicBezTo>
                  <a:cubicBezTo>
                    <a:pt x="0" y="1421511"/>
                    <a:pt x="1303149" y="0"/>
                    <a:pt x="2910661" y="0"/>
                  </a:cubicBezTo>
                  <a:cubicBezTo>
                    <a:pt x="4518172" y="0"/>
                    <a:pt x="5821321" y="1421511"/>
                    <a:pt x="5821321" y="3175025"/>
                  </a:cubicBezTo>
                  <a:close/>
                </a:path>
              </a:pathLst>
            </a:custGeom>
            <a:blipFill>
              <a:blip r:embed="rId2"/>
              <a:stretch>
                <a:fillRect l="-4750" r="-4330"/>
              </a:stretch>
            </a:blipFill>
          </p:spPr>
        </p:sp>
      </p:grpSp>
      <p:sp>
        <p:nvSpPr>
          <p:cNvPr id="19" name="TextBox 19"/>
          <p:cNvSpPr txBox="1"/>
          <p:nvPr/>
        </p:nvSpPr>
        <p:spPr>
          <a:xfrm>
            <a:off x="3667472" y="1035396"/>
            <a:ext cx="14076761" cy="1454149"/>
          </a:xfrm>
          <a:prstGeom prst="rect">
            <a:avLst/>
          </a:prstGeom>
        </p:spPr>
        <p:txBody>
          <a:bodyPr lIns="0" tIns="0" rIns="0" bIns="0" rtlCol="0" anchor="t">
            <a:spAutoFit/>
          </a:bodyPr>
          <a:lstStyle/>
          <a:p>
            <a:pPr algn="r">
              <a:lnSpc>
                <a:spcPts val="11200"/>
              </a:lnSpc>
              <a:spcBef>
                <a:spcPct val="0"/>
              </a:spcBef>
            </a:pPr>
            <a:r>
              <a:rPr lang="en-US" sz="8000">
                <a:solidFill>
                  <a:srgbClr val="0E4D8D"/>
                </a:solidFill>
                <a:latin typeface="Poppins Ultra-Bold"/>
              </a:rPr>
              <a:t>What is Python Keyword ?</a:t>
            </a:r>
          </a:p>
        </p:txBody>
      </p:sp>
      <p:sp>
        <p:nvSpPr>
          <p:cNvPr id="20" name="Freeform 20"/>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id="21" name="Group 21"/>
          <p:cNvGrpSpPr/>
          <p:nvPr/>
        </p:nvGrpSpPr>
        <p:grpSpPr>
          <a:xfrm>
            <a:off x="5943961" y="2681984"/>
            <a:ext cx="12994968" cy="6042085"/>
            <a:chOff x="0" y="0"/>
            <a:chExt cx="3422543" cy="1591331"/>
          </a:xfrm>
        </p:grpSpPr>
        <p:sp>
          <p:nvSpPr>
            <p:cNvPr id="22" name="Freeform 22"/>
            <p:cNvSpPr/>
            <p:nvPr/>
          </p:nvSpPr>
          <p:spPr>
            <a:xfrm>
              <a:off x="0" y="0"/>
              <a:ext cx="3422543" cy="1591331"/>
            </a:xfrm>
            <a:custGeom>
              <a:avLst/>
              <a:gdLst/>
              <a:ahLst/>
              <a:cxnLst/>
              <a:rect l="l" t="t" r="r" b="b"/>
              <a:pathLst>
                <a:path w="3422543" h="1591331">
                  <a:moveTo>
                    <a:pt x="59576" y="0"/>
                  </a:moveTo>
                  <a:lnTo>
                    <a:pt x="3362967" y="0"/>
                  </a:lnTo>
                  <a:cubicBezTo>
                    <a:pt x="3378767" y="0"/>
                    <a:pt x="3393921" y="6277"/>
                    <a:pt x="3405094" y="17449"/>
                  </a:cubicBezTo>
                  <a:cubicBezTo>
                    <a:pt x="3416266" y="28622"/>
                    <a:pt x="3422543" y="43776"/>
                    <a:pt x="3422543" y="59576"/>
                  </a:cubicBezTo>
                  <a:lnTo>
                    <a:pt x="3422543" y="1531755"/>
                  </a:lnTo>
                  <a:cubicBezTo>
                    <a:pt x="3422543" y="1564658"/>
                    <a:pt x="3395870" y="1591331"/>
                    <a:pt x="3362967" y="1591331"/>
                  </a:cubicBezTo>
                  <a:lnTo>
                    <a:pt x="59576" y="1591331"/>
                  </a:lnTo>
                  <a:cubicBezTo>
                    <a:pt x="43776" y="1591331"/>
                    <a:pt x="28622" y="1585054"/>
                    <a:pt x="17449" y="1573881"/>
                  </a:cubicBezTo>
                  <a:cubicBezTo>
                    <a:pt x="6277" y="1562709"/>
                    <a:pt x="0" y="1547555"/>
                    <a:pt x="0" y="1531755"/>
                  </a:cubicBezTo>
                  <a:lnTo>
                    <a:pt x="0" y="59576"/>
                  </a:lnTo>
                  <a:cubicBezTo>
                    <a:pt x="0" y="43776"/>
                    <a:pt x="6277" y="28622"/>
                    <a:pt x="17449" y="17449"/>
                  </a:cubicBezTo>
                  <a:cubicBezTo>
                    <a:pt x="28622" y="6277"/>
                    <a:pt x="43776" y="0"/>
                    <a:pt x="59576" y="0"/>
                  </a:cubicBezTo>
                  <a:close/>
                </a:path>
              </a:pathLst>
            </a:custGeom>
            <a:solidFill>
              <a:srgbClr val="0E4D8D"/>
            </a:solidFill>
          </p:spPr>
        </p:sp>
        <p:sp>
          <p:nvSpPr>
            <p:cNvPr id="23" name="TextBox 23"/>
            <p:cNvSpPr txBox="1"/>
            <p:nvPr/>
          </p:nvSpPr>
          <p:spPr>
            <a:xfrm>
              <a:off x="0" y="-38100"/>
              <a:ext cx="3422543" cy="1629431"/>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7587324" y="2596259"/>
            <a:ext cx="8975256" cy="5906236"/>
          </a:xfrm>
          <a:prstGeom prst="rect">
            <a:avLst/>
          </a:prstGeom>
        </p:spPr>
        <p:txBody>
          <a:bodyPr lIns="0" tIns="0" rIns="0" bIns="0" rtlCol="0" anchor="t">
            <a:spAutoFit/>
          </a:bodyPr>
          <a:lstStyle/>
          <a:p>
            <a:pPr marL="803370" lvl="1" indent="-401685">
              <a:lnSpc>
                <a:spcPts val="5209"/>
              </a:lnSpc>
              <a:buFont typeface="Arial"/>
              <a:buChar char="•"/>
            </a:pPr>
            <a:r>
              <a:rPr lang="en-US" sz="3721">
                <a:solidFill>
                  <a:srgbClr val="FFFFFF"/>
                </a:solidFill>
                <a:latin typeface="Canva Sans"/>
              </a:rPr>
              <a:t>Python keywords are special words that already have a meaning in Python. They're like building blocks for Python's language rules. You can't use these words as names for your variables or functions. They're essential for how Python works and help control how your Python programs behave.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8557" y="1195006"/>
            <a:ext cx="13960264" cy="1454149"/>
          </a:xfrm>
          <a:prstGeom prst="rect">
            <a:avLst/>
          </a:prstGeom>
        </p:spPr>
        <p:txBody>
          <a:bodyPr lIns="0" tIns="0" rIns="0" bIns="0" rtlCol="0" anchor="t">
            <a:spAutoFit/>
          </a:bodyPr>
          <a:lstStyle/>
          <a:p>
            <a:pPr algn="ctr">
              <a:lnSpc>
                <a:spcPts val="11200"/>
              </a:lnSpc>
              <a:spcBef>
                <a:spcPct val="0"/>
              </a:spcBef>
            </a:pPr>
            <a:r>
              <a:rPr lang="en-US" sz="8000">
                <a:solidFill>
                  <a:srgbClr val="0E4D8D"/>
                </a:solidFill>
                <a:latin typeface="Poppins Ultra-Bold"/>
              </a:rPr>
              <a:t>Lets find Python keywords</a:t>
            </a:r>
          </a:p>
        </p:txBody>
      </p:sp>
      <p:sp>
        <p:nvSpPr>
          <p:cNvPr id="3" name="TextBox 3"/>
          <p:cNvSpPr txBox="1"/>
          <p:nvPr/>
        </p:nvSpPr>
        <p:spPr>
          <a:xfrm>
            <a:off x="1028700" y="4422963"/>
            <a:ext cx="6441188" cy="2277488"/>
          </a:xfrm>
          <a:prstGeom prst="rect">
            <a:avLst/>
          </a:prstGeom>
        </p:spPr>
        <p:txBody>
          <a:bodyPr lIns="0" tIns="0" rIns="0" bIns="0" rtlCol="0" anchor="t">
            <a:spAutoFit/>
          </a:bodyPr>
          <a:lstStyle/>
          <a:p>
            <a:pPr>
              <a:lnSpc>
                <a:spcPts val="5991"/>
              </a:lnSpc>
            </a:pPr>
            <a:r>
              <a:rPr lang="en-US" sz="4279">
                <a:solidFill>
                  <a:srgbClr val="124A87"/>
                </a:solidFill>
                <a:latin typeface="Poppins Ultra-Bold"/>
              </a:rPr>
              <a:t>import keyword</a:t>
            </a:r>
          </a:p>
          <a:p>
            <a:pPr>
              <a:lnSpc>
                <a:spcPts val="5991"/>
              </a:lnSpc>
            </a:pPr>
            <a:endParaRPr lang="en-US" sz="4279">
              <a:solidFill>
                <a:srgbClr val="124A87"/>
              </a:solidFill>
              <a:latin typeface="Poppins Ultra-Bold"/>
            </a:endParaRPr>
          </a:p>
          <a:p>
            <a:pPr>
              <a:lnSpc>
                <a:spcPts val="5991"/>
              </a:lnSpc>
              <a:spcBef>
                <a:spcPct val="0"/>
              </a:spcBef>
            </a:pPr>
            <a:r>
              <a:rPr lang="en-US" sz="4279">
                <a:solidFill>
                  <a:srgbClr val="124A87"/>
                </a:solidFill>
                <a:latin typeface="Poppins Ultra-Bold"/>
              </a:rPr>
              <a:t>print(keyword.kwlist)</a:t>
            </a:r>
          </a:p>
        </p:txBody>
      </p:sp>
      <p:sp>
        <p:nvSpPr>
          <p:cNvPr id="4" name="TextBox 4"/>
          <p:cNvSpPr txBox="1"/>
          <p:nvPr/>
        </p:nvSpPr>
        <p:spPr>
          <a:xfrm>
            <a:off x="11994602" y="3283054"/>
            <a:ext cx="5035209" cy="769245"/>
          </a:xfrm>
          <a:prstGeom prst="rect">
            <a:avLst/>
          </a:prstGeom>
        </p:spPr>
        <p:txBody>
          <a:bodyPr lIns="0" tIns="0" rIns="0" bIns="0" rtlCol="0" anchor="t">
            <a:spAutoFit/>
          </a:bodyPr>
          <a:lstStyle/>
          <a:p>
            <a:pPr algn="r">
              <a:lnSpc>
                <a:spcPts val="5991"/>
              </a:lnSpc>
              <a:spcBef>
                <a:spcPct val="0"/>
              </a:spcBef>
            </a:pPr>
            <a:r>
              <a:rPr lang="en-US" sz="4279">
                <a:solidFill>
                  <a:srgbClr val="124A87"/>
                </a:solidFill>
                <a:latin typeface="Poppins Ultra-Bold"/>
              </a:rPr>
              <a:t>keword list </a:t>
            </a:r>
          </a:p>
        </p:txBody>
      </p:sp>
      <p:sp>
        <p:nvSpPr>
          <p:cNvPr id="5" name="TextBox 5"/>
          <p:cNvSpPr txBox="1"/>
          <p:nvPr/>
        </p:nvSpPr>
        <p:spPr>
          <a:xfrm>
            <a:off x="8944487" y="4480113"/>
            <a:ext cx="8356191" cy="2800050"/>
          </a:xfrm>
          <a:prstGeom prst="rect">
            <a:avLst/>
          </a:prstGeom>
        </p:spPr>
        <p:txBody>
          <a:bodyPr lIns="0" tIns="0" rIns="0" bIns="0" rtlCol="0" anchor="t">
            <a:spAutoFit/>
          </a:bodyPr>
          <a:lstStyle/>
          <a:p>
            <a:pPr algn="just">
              <a:lnSpc>
                <a:spcPts val="3691"/>
              </a:lnSpc>
            </a:pPr>
            <a:r>
              <a:rPr lang="en-US" sz="2636">
                <a:solidFill>
                  <a:srgbClr val="000000"/>
                </a:solidFill>
                <a:latin typeface="Poppins Medium"/>
              </a:rPr>
              <a:t>['False', 'None', 'True', 'and', 'as', 'assert', 'async', 'await', 'break', 'class', 'continue', 'def', 'del', 'elif', 'else', 'except', 'finally', 'for', 'from', 'global', 'if', 'import', 'in', 'is', 'lambda', 'nonlocal', 'not', 'or', 'pass', 'raise', 'return', 'try', 'while', 'with', 'yield']</a:t>
            </a:r>
          </a:p>
          <a:p>
            <a:pPr algn="just">
              <a:lnSpc>
                <a:spcPts val="3691"/>
              </a:lnSpc>
              <a:spcBef>
                <a:spcPct val="0"/>
              </a:spcBef>
            </a:pPr>
            <a:endParaRPr lang="en-US" sz="2636">
              <a:solidFill>
                <a:srgbClr val="000000"/>
              </a:solidFill>
              <a:latin typeface="Poppins Medium"/>
            </a:endParaRPr>
          </a:p>
        </p:txBody>
      </p:sp>
      <p:grpSp>
        <p:nvGrpSpPr>
          <p:cNvPr id="6" name="Group 6"/>
          <p:cNvGrpSpPr/>
          <p:nvPr/>
        </p:nvGrpSpPr>
        <p:grpSpPr>
          <a:xfrm>
            <a:off x="-1297707" y="6852531"/>
            <a:ext cx="2326407" cy="2310939"/>
            <a:chOff x="0" y="0"/>
            <a:chExt cx="812800" cy="807396"/>
          </a:xfrm>
        </p:grpSpPr>
        <p:sp>
          <p:nvSpPr>
            <p:cNvPr id="7" name="Freeform 7"/>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8" name="TextBox 8"/>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54" y="8563532"/>
            <a:ext cx="3470007" cy="3446936"/>
            <a:chOff x="0" y="0"/>
            <a:chExt cx="812800" cy="807396"/>
          </a:xfrm>
        </p:grpSpPr>
        <p:sp>
          <p:nvSpPr>
            <p:cNvPr id="10" name="Freeform 10"/>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11" name="TextBox 11"/>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06249" y="637925"/>
            <a:ext cx="1089050" cy="1081809"/>
            <a:chOff x="0" y="0"/>
            <a:chExt cx="812800" cy="807396"/>
          </a:xfrm>
        </p:grpSpPr>
        <p:sp>
          <p:nvSpPr>
            <p:cNvPr id="13" name="Freeform 13"/>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4" name="TextBox 14"/>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986481" y="8132239"/>
            <a:ext cx="1038133" cy="1031230"/>
            <a:chOff x="0" y="0"/>
            <a:chExt cx="812800" cy="807396"/>
          </a:xfrm>
        </p:grpSpPr>
        <p:sp>
          <p:nvSpPr>
            <p:cNvPr id="16" name="Freeform 1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id="17" name="TextBox 1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14775" y="637925"/>
            <a:ext cx="1089050" cy="1081809"/>
            <a:chOff x="0" y="0"/>
            <a:chExt cx="812800" cy="807396"/>
          </a:xfrm>
        </p:grpSpPr>
        <p:sp>
          <p:nvSpPr>
            <p:cNvPr id="19" name="Freeform 1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20" name="TextBox 2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4849875" y="8132239"/>
            <a:ext cx="1038133" cy="1031230"/>
            <a:chOff x="0" y="0"/>
            <a:chExt cx="812800" cy="807396"/>
          </a:xfrm>
        </p:grpSpPr>
        <p:sp>
          <p:nvSpPr>
            <p:cNvPr id="22" name="Freeform 2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23" name="TextBox 2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7029811" y="6852531"/>
            <a:ext cx="2326407" cy="2310939"/>
            <a:chOff x="0" y="0"/>
            <a:chExt cx="812800" cy="807396"/>
          </a:xfrm>
        </p:grpSpPr>
        <p:sp>
          <p:nvSpPr>
            <p:cNvPr id="25" name="Freeform 2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id="26" name="TextBox 2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6068821" y="8132239"/>
            <a:ext cx="3470007" cy="3446936"/>
            <a:chOff x="0" y="0"/>
            <a:chExt cx="812800" cy="807396"/>
          </a:xfrm>
        </p:grpSpPr>
        <p:sp>
          <p:nvSpPr>
            <p:cNvPr id="28" name="Freeform 28"/>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id="29" name="TextBox 29"/>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5759155" y="0"/>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2"/>
            <a:stretch>
              <a:fillRect l="-3012" t="-38160" r="-3012" b="-3123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01758" y="1686917"/>
            <a:ext cx="6404641" cy="6404641"/>
          </a:xfrm>
          <a:custGeom>
            <a:avLst/>
            <a:gdLst/>
            <a:ahLst/>
            <a:cxnLst/>
            <a:rect l="l" t="t" r="r" b="b"/>
            <a:pathLst>
              <a:path w="6404641" h="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1568391" y="2750404"/>
            <a:ext cx="4891093" cy="4891073"/>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b="-193"/>
              </a:stretch>
            </a:blipFill>
          </p:spPr>
        </p:sp>
      </p:grpSp>
      <p:grpSp>
        <p:nvGrpSpPr>
          <p:cNvPr id="20" name="Group 20"/>
          <p:cNvGrpSpPr/>
          <p:nvPr/>
        </p:nvGrpSpPr>
        <p:grpSpPr>
          <a:xfrm>
            <a:off x="-1026495" y="2561143"/>
            <a:ext cx="1721573" cy="1636893"/>
            <a:chOff x="0" y="0"/>
            <a:chExt cx="1293983" cy="1230335"/>
          </a:xfrm>
        </p:grpSpPr>
        <p:sp>
          <p:nvSpPr>
            <p:cNvPr id="21" name="Freeform 21"/>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2" name="TextBox 22"/>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452293" y="9468554"/>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id="25" name="TextBox 2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5215388" y="294263"/>
            <a:ext cx="2528845" cy="1582819"/>
          </a:xfrm>
          <a:custGeom>
            <a:avLst/>
            <a:gdLst/>
            <a:ahLst/>
            <a:cxnLst/>
            <a:rect l="l" t="t" r="r" b="b"/>
            <a:pathLst>
              <a:path w="2528845" h="1582819">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id="27" name="Freeform 27"/>
          <p:cNvSpPr/>
          <p:nvPr/>
        </p:nvSpPr>
        <p:spPr>
          <a:xfrm>
            <a:off x="5824804" y="4131361"/>
            <a:ext cx="9102577" cy="6724529"/>
          </a:xfrm>
          <a:custGeom>
            <a:avLst/>
            <a:gdLst/>
            <a:ahLst/>
            <a:cxnLst/>
            <a:rect l="l" t="t" r="r" b="b"/>
            <a:pathLst>
              <a:path w="9102577" h="6724529">
                <a:moveTo>
                  <a:pt x="0" y="0"/>
                </a:moveTo>
                <a:lnTo>
                  <a:pt x="9102577" y="0"/>
                </a:lnTo>
                <a:lnTo>
                  <a:pt x="9102577" y="6724529"/>
                </a:lnTo>
                <a:lnTo>
                  <a:pt x="0" y="6724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TextBox 28"/>
          <p:cNvSpPr txBox="1"/>
          <p:nvPr/>
        </p:nvSpPr>
        <p:spPr>
          <a:xfrm>
            <a:off x="6086996" y="2457051"/>
            <a:ext cx="11172304" cy="1244130"/>
          </a:xfrm>
          <a:prstGeom prst="rect">
            <a:avLst/>
          </a:prstGeom>
        </p:spPr>
        <p:txBody>
          <a:bodyPr lIns="0" tIns="0" rIns="0" bIns="0" rtlCol="0" anchor="t">
            <a:spAutoFit/>
          </a:bodyPr>
          <a:lstStyle/>
          <a:p>
            <a:pPr algn="r">
              <a:lnSpc>
                <a:spcPts val="8511"/>
              </a:lnSpc>
            </a:pPr>
            <a:r>
              <a:rPr lang="en-US" sz="9054">
                <a:solidFill>
                  <a:srgbClr val="124A87"/>
                </a:solidFill>
                <a:latin typeface="Poppins Ultra-Bold"/>
              </a:rPr>
              <a:t>Python Datatypes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345</Words>
  <Application>Microsoft Office PowerPoint</Application>
  <PresentationFormat>Custom</PresentationFormat>
  <Paragraphs>46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Canva Sans</vt:lpstr>
      <vt:lpstr>Canva Sans Bold</vt:lpstr>
      <vt:lpstr>Poppins Ultra-Bold</vt:lpstr>
      <vt:lpstr>Poppins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Pyhton variable,keyword,datatype</dc:title>
  <cp:lastModifiedBy>ROHIT KUMAR</cp:lastModifiedBy>
  <cp:revision>3</cp:revision>
  <dcterms:created xsi:type="dcterms:W3CDTF">2006-08-16T00:00:00Z</dcterms:created>
  <dcterms:modified xsi:type="dcterms:W3CDTF">2024-05-25T10:37:58Z</dcterms:modified>
  <dc:identifier>DAF_lQbOESY</dc:identifier>
</cp:coreProperties>
</file>